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6"/>
  </p:notesMasterIdLst>
  <p:sldIdLst>
    <p:sldId id="1009" r:id="rId2"/>
    <p:sldId id="591" r:id="rId3"/>
    <p:sldId id="1014" r:id="rId4"/>
    <p:sldId id="1018" r:id="rId5"/>
    <p:sldId id="1019" r:id="rId6"/>
    <p:sldId id="385" r:id="rId7"/>
    <p:sldId id="1020" r:id="rId8"/>
    <p:sldId id="1021" r:id="rId9"/>
    <p:sldId id="1022" r:id="rId10"/>
    <p:sldId id="417" r:id="rId11"/>
    <p:sldId id="393" r:id="rId12"/>
    <p:sldId id="1015" r:id="rId13"/>
    <p:sldId id="472" r:id="rId14"/>
    <p:sldId id="512" r:id="rId15"/>
    <p:sldId id="462" r:id="rId16"/>
    <p:sldId id="535" r:id="rId17"/>
    <p:sldId id="1023" r:id="rId18"/>
    <p:sldId id="401" r:id="rId19"/>
    <p:sldId id="536" r:id="rId20"/>
    <p:sldId id="537" r:id="rId21"/>
    <p:sldId id="538" r:id="rId22"/>
    <p:sldId id="539" r:id="rId23"/>
    <p:sldId id="402" r:id="rId24"/>
    <p:sldId id="1024" r:id="rId25"/>
    <p:sldId id="404" r:id="rId26"/>
    <p:sldId id="1016" r:id="rId27"/>
    <p:sldId id="513" r:id="rId28"/>
    <p:sldId id="495" r:id="rId29"/>
    <p:sldId id="514" r:id="rId30"/>
    <p:sldId id="497" r:id="rId31"/>
    <p:sldId id="500" r:id="rId32"/>
    <p:sldId id="542" r:id="rId33"/>
    <p:sldId id="601" r:id="rId34"/>
    <p:sldId id="592" r:id="rId35"/>
  </p:sldIdLst>
  <p:sldSz cx="9144000" cy="6858000" type="screen4x3"/>
  <p:notesSz cx="6778625" cy="9478963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43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A249"/>
    <a:srgbClr val="0000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66D627-E8A7-4272-9E6D-34852A04B03A}" v="3450" dt="2020-10-27T21:20:06.5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9" autoAdjust="0"/>
    <p:restoredTop sz="94648"/>
  </p:normalViewPr>
  <p:slideViewPr>
    <p:cSldViewPr snapToGrid="0">
      <p:cViewPr varScale="1">
        <p:scale>
          <a:sx n="112" d="100"/>
          <a:sy n="112" d="100"/>
        </p:scale>
        <p:origin x="1736" y="176"/>
      </p:cViewPr>
      <p:guideLst>
        <p:guide orient="horz" pos="343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096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AutoShape 1"/>
          <p:cNvSpPr>
            <a:spLocks noChangeArrowheads="1"/>
          </p:cNvSpPr>
          <p:nvPr/>
        </p:nvSpPr>
        <p:spPr bwMode="auto">
          <a:xfrm>
            <a:off x="0" y="0"/>
            <a:ext cx="6778625" cy="947896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36875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t" anchorCtr="0" compatLnSpc="1">
            <a:prstTxWarp prst="textNoShape">
              <a:avLst/>
            </a:prstTxWarp>
          </a:bodyPr>
          <a:lstStyle>
            <a:lvl1pP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40163" y="0"/>
            <a:ext cx="2935287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t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en-US"/>
              <a:t>11/13/11</a:t>
            </a:r>
          </a:p>
        </p:txBody>
      </p:sp>
      <p:sp>
        <p:nvSpPr>
          <p:cNvPr id="7373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020763" y="711200"/>
            <a:ext cx="4735512" cy="355123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77863" y="4500563"/>
            <a:ext cx="5421312" cy="426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004300"/>
            <a:ext cx="2936875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b" anchorCtr="0" compatLnSpc="1">
            <a:prstTxWarp prst="textNoShape">
              <a:avLst/>
            </a:prstTxWarp>
          </a:bodyPr>
          <a:lstStyle>
            <a:lvl1pP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40163" y="9004300"/>
            <a:ext cx="2935287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b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077B0F5D-97A0-433E-874F-EB5F4B0DB2F3}" type="slidenum">
              <a:rPr lang="he-IL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201165423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7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16739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1674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C9EC86-C522-48B2-A628-85F07216AF62}" type="slidenum">
              <a:rPr lang="he-IL" altLang="en-US"/>
              <a:pPr eaLnBrk="1" hangingPunct="1"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11674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0763" y="711200"/>
            <a:ext cx="4737100" cy="355282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7863" y="4500563"/>
            <a:ext cx="542290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KDC </a:t>
            </a:r>
            <a:r>
              <a:rPr lang="en-US" altLang="en-US">
                <a:latin typeface="Symbol" panose="05050102010706020507" pitchFamily="18" charset="2"/>
              </a:rPr>
              <a:t>= </a:t>
            </a:r>
            <a:r>
              <a:rPr lang="en-US" altLang="en-US"/>
              <a:t>TGS (Ticket Granting Server) [Kerberos]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2032250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16739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1674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C9EC86-C522-48B2-A628-85F07216AF62}" type="slidenum">
              <a:rPr lang="he-IL" altLang="en-US"/>
              <a:pPr eaLnBrk="1" hangingPunct="1">
                <a:spcBef>
                  <a:spcPct val="0"/>
                </a:spcBef>
              </a:pPr>
              <a:t>17</a:t>
            </a:fld>
            <a:endParaRPr lang="en-US" altLang="en-US"/>
          </a:p>
        </p:txBody>
      </p:sp>
      <p:sp>
        <p:nvSpPr>
          <p:cNvPr id="11674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0763" y="711200"/>
            <a:ext cx="4737100" cy="355282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7863" y="4500563"/>
            <a:ext cx="542290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KDC </a:t>
            </a:r>
            <a:r>
              <a:rPr lang="en-US" altLang="en-US">
                <a:latin typeface="Symbol" panose="05050102010706020507" pitchFamily="18" charset="2"/>
              </a:rPr>
              <a:t>= </a:t>
            </a:r>
            <a:r>
              <a:rPr lang="en-US" altLang="en-US"/>
              <a:t>TGS (Ticket Granting Server) [Kerberos]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162042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868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27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213905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28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700299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29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295950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30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29636757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31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4488004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32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8398157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33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063587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53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6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962468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7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624992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8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027568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9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213966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10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721173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745018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67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E4BCF4-ACCB-42FE-9068-25DD7B32E94B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336703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3F64D2-7030-40C4-8513-3AC3DD7763BD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444920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1938" y="277813"/>
            <a:ext cx="2073275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70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492BA-B527-4592-AF54-CA5EB233B8E7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66181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993E36-D7DC-4EAE-97D5-8D0CD735E1A1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265185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F688C0-775F-4727-BDC6-365C76984699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199503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7013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9350"/>
            <a:ext cx="4038600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A5E57B-8864-4F68-9F00-092100761D84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25009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CB7F25-5BB5-4D84-A713-C6B8AF56BF50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538429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C0CD59-7922-40CE-A470-B7D573D589C7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036696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A363CA-987E-4BCA-88A5-ED014D857E99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920019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FF9E2F-8C49-4D69-B565-53926EE196FB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82619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B4984E-2D6C-45C7-B7A6-054D37A7CACA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419058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6275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8013" cy="4979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8400"/>
            <a:ext cx="289401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3638"/>
            <a:ext cx="2132013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</a:defRPr>
            </a:lvl1pPr>
          </a:lstStyle>
          <a:p>
            <a:fld id="{38E50F55-35D0-4DBE-BE4F-AE49F1F9CF65}" type="slidenum">
              <a:rPr lang="en-US" altLang="he-IL"/>
              <a:pPr/>
              <a:t>‹#›</a:t>
            </a:fld>
            <a:endParaRPr lang="en-US" altLang="he-IL"/>
          </a:p>
        </p:txBody>
      </p:sp>
      <p:sp>
        <p:nvSpPr>
          <p:cNvPr id="1031" name="Freeform 6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5pPr>
      <a:lvl6pPr marL="25146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6pPr>
      <a:lvl7pPr marL="29718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7pPr>
      <a:lvl8pPr marL="34290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8pPr>
      <a:lvl9pPr marL="38862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9pPr>
    </p:titleStyle>
    <p:bodyStyle>
      <a:lvl1pPr marL="457200" indent="-457200" algn="l" defTabSz="457200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3000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45720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600">
          <a:solidFill>
            <a:srgbClr val="000000"/>
          </a:solidFill>
          <a:latin typeface="+mn-lt"/>
          <a:cs typeface="+mn-cs"/>
        </a:defRPr>
      </a:lvl2pPr>
      <a:lvl3pPr marL="1257300" indent="-3429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200">
          <a:solidFill>
            <a:srgbClr val="000000"/>
          </a:solidFill>
          <a:latin typeface="+mn-lt"/>
          <a:cs typeface="+mn-cs"/>
        </a:defRPr>
      </a:lvl3pPr>
      <a:lvl4pPr marL="17145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latin typeface="+mn-lt"/>
          <a:cs typeface="+mn-cs"/>
        </a:defRPr>
      </a:lvl4pPr>
      <a:lvl5pPr marL="21717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9.png"/><Relationship Id="rId12" Type="http://schemas.openxmlformats.org/officeDocument/2006/relationships/image" Target="../media/image4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m.wikibooks.org/wiki/File:Red_x.svg" TargetMode="External"/><Relationship Id="rId11" Type="http://schemas.openxmlformats.org/officeDocument/2006/relationships/image" Target="../media/image37.png"/><Relationship Id="rId5" Type="http://schemas.openxmlformats.org/officeDocument/2006/relationships/image" Target="../media/image14.png"/><Relationship Id="rId10" Type="http://schemas.openxmlformats.org/officeDocument/2006/relationships/image" Target="../media/image36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4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48.png"/><Relationship Id="rId4" Type="http://schemas.openxmlformats.org/officeDocument/2006/relationships/image" Target="../media/image15.gif"/><Relationship Id="rId9" Type="http://schemas.openxmlformats.org/officeDocument/2006/relationships/image" Target="../media/image4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(aka: Introduction to Cybersecurity)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9</a:t>
            </a:r>
            <a:br>
              <a:rPr lang="en-US" altLang="en-US" sz="4000" dirty="0"/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Shared Key Protocols – Part II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From Textbook Slides by Prof. Amir Herzberg</a:t>
            </a:r>
          </a:p>
          <a:p>
            <a:pPr defTabSz="914400" hangingPunct="1"/>
            <a:r>
              <a:rPr lang="en-US" sz="1800" kern="0" dirty="0"/>
              <a:t>UConn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3917940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2RT-2PP with Confidentiality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512" y="1068099"/>
            <a:ext cx="8372475" cy="2654300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b="1" dirty="0">
                <a:solidFill>
                  <a:schemeClr val="tx1"/>
                </a:solidFill>
              </a:rPr>
              <a:t>Secure connection: authentication, freshness, </a:t>
            </a:r>
            <a:r>
              <a:rPr lang="en-US" altLang="en-US" sz="2000" b="1" dirty="0">
                <a:solidFill>
                  <a:schemeClr val="accent6"/>
                </a:solidFill>
              </a:rPr>
              <a:t>secrecy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Independent keys: for encryption 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2000" dirty="0">
                <a:solidFill>
                  <a:schemeClr val="tx1"/>
                </a:solidFill>
              </a:rPr>
              <a:t>, for authentication: 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How can we derive them both from a single key 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dirty="0">
                <a:solidFill>
                  <a:schemeClr val="tx1"/>
                </a:solidFill>
              </a:rPr>
              <a:t> ?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PRP</a:t>
            </a:r>
            <a:r>
              <a:rPr lang="en-US" sz="2000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(“Encrypt”), 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PRP</a:t>
            </a:r>
            <a:r>
              <a:rPr lang="en-US" sz="2000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(“MAC”)</a:t>
            </a:r>
            <a:endParaRPr lang="he-IL" sz="2000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Hmm… same key encrypts all messages, in all sessions </a:t>
            </a:r>
            <a:r>
              <a:rPr lang="en-US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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rgbClr val="FF0000"/>
                </a:solidFill>
              </a:rPr>
              <a:t>Can we improve security, by changing keys, e.g., btw sessions ? </a:t>
            </a:r>
          </a:p>
          <a:p>
            <a:pPr marL="0" indent="0" eaLnBrk="1" hangingPunct="1">
              <a:lnSpc>
                <a:spcPct val="90000"/>
              </a:lnSpc>
              <a:buClr>
                <a:srgbClr val="CC9900"/>
              </a:buClr>
              <a:buSzPct val="65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</a:endParaRPr>
          </a:p>
          <a:p>
            <a:pPr marL="0" indent="0" eaLnBrk="1" hangingPunct="1">
              <a:lnSpc>
                <a:spcPct val="90000"/>
              </a:lnSpc>
              <a:buClr>
                <a:srgbClr val="CC9900"/>
              </a:buClr>
              <a:buSzPct val="65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</a:endParaRPr>
          </a:p>
        </p:txBody>
      </p:sp>
      <p:sp>
        <p:nvSpPr>
          <p:cNvPr id="21" name="Straight Connector 3"/>
          <p:cNvSpPr>
            <a:spLocks/>
          </p:cNvSpPr>
          <p:nvPr/>
        </p:nvSpPr>
        <p:spPr bwMode="auto">
          <a:xfrm>
            <a:off x="1630660" y="4356918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2" name="Straight Connector 6"/>
          <p:cNvSpPr>
            <a:spLocks/>
          </p:cNvSpPr>
          <p:nvPr/>
        </p:nvSpPr>
        <p:spPr bwMode="auto">
          <a:xfrm flipV="1">
            <a:off x="1846559" y="4356918"/>
            <a:ext cx="45719" cy="164064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3" name="Straight Connector 11"/>
          <p:cNvSpPr>
            <a:spLocks/>
          </p:cNvSpPr>
          <p:nvPr/>
        </p:nvSpPr>
        <p:spPr bwMode="auto">
          <a:xfrm flipV="1">
            <a:off x="7274222" y="4356918"/>
            <a:ext cx="45719" cy="164064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4" name="Straight Connector 14"/>
          <p:cNvSpPr>
            <a:spLocks/>
          </p:cNvSpPr>
          <p:nvPr/>
        </p:nvSpPr>
        <p:spPr bwMode="auto">
          <a:xfrm>
            <a:off x="1846560" y="4680769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5" name="Freeform 15"/>
          <p:cNvSpPr>
            <a:spLocks/>
          </p:cNvSpPr>
          <p:nvPr/>
        </p:nvSpPr>
        <p:spPr bwMode="auto">
          <a:xfrm>
            <a:off x="1892278" y="4335831"/>
            <a:ext cx="686712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 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altLang="en-US" sz="1800" i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Straight Connector 16"/>
          <p:cNvSpPr>
            <a:spLocks/>
          </p:cNvSpPr>
          <p:nvPr/>
        </p:nvSpPr>
        <p:spPr bwMode="auto">
          <a:xfrm flipH="1">
            <a:off x="1835696" y="5085184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7" name="Freeform 17"/>
          <p:cNvSpPr>
            <a:spLocks/>
          </p:cNvSpPr>
          <p:nvPr/>
        </p:nvSpPr>
        <p:spPr bwMode="auto">
          <a:xfrm>
            <a:off x="6710236" y="4720937"/>
            <a:ext cx="430232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altLang="en-US" sz="1800" i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Straight Connector 26"/>
          <p:cNvSpPr>
            <a:spLocks/>
          </p:cNvSpPr>
          <p:nvPr/>
        </p:nvSpPr>
        <p:spPr bwMode="auto">
          <a:xfrm>
            <a:off x="1835696" y="5589240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9" name="Freeform 27"/>
          <p:cNvSpPr>
            <a:spLocks/>
          </p:cNvSpPr>
          <p:nvPr/>
        </p:nvSpPr>
        <p:spPr bwMode="auto">
          <a:xfrm>
            <a:off x="1824833" y="5207187"/>
            <a:ext cx="4809571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,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 || 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B || 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|| 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 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||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)</a:t>
            </a:r>
          </a:p>
        </p:txBody>
      </p:sp>
      <p:sp>
        <p:nvSpPr>
          <p:cNvPr id="30" name="Freeform 5"/>
          <p:cNvSpPr>
            <a:spLocks/>
          </p:cNvSpPr>
          <p:nvPr/>
        </p:nvSpPr>
        <p:spPr bwMode="auto">
          <a:xfrm>
            <a:off x="6913859" y="3861048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/>
              <a:t>Bob</a:t>
            </a:r>
          </a:p>
        </p:txBody>
      </p:sp>
      <p:sp>
        <p:nvSpPr>
          <p:cNvPr id="31" name="Freeform 7"/>
          <p:cNvSpPr>
            <a:spLocks/>
          </p:cNvSpPr>
          <p:nvPr/>
        </p:nvSpPr>
        <p:spPr bwMode="auto">
          <a:xfrm>
            <a:off x="1403648" y="3861048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/>
              <a:t>Alice</a:t>
            </a:r>
          </a:p>
        </p:txBody>
      </p:sp>
      <p:sp>
        <p:nvSpPr>
          <p:cNvPr id="32" name="Straight Connector 16"/>
          <p:cNvSpPr>
            <a:spLocks/>
          </p:cNvSpPr>
          <p:nvPr/>
        </p:nvSpPr>
        <p:spPr bwMode="auto">
          <a:xfrm flipH="1">
            <a:off x="1835696" y="6012908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44" name="Freeform 17"/>
          <p:cNvSpPr>
            <a:spLocks/>
          </p:cNvSpPr>
          <p:nvPr/>
        </p:nvSpPr>
        <p:spPr bwMode="auto">
          <a:xfrm>
            <a:off x="2021702" y="5652130"/>
            <a:ext cx="4854455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,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 || 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B 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||N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|| 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||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8A4AAA27-30CA-614F-BCE4-DAA0D9C3ACF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9314711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2PP Key Exchange Protocol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76225" y="994915"/>
            <a:ext cx="8372475" cy="2654300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Independent session keys, e.g. 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k=PRF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	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Or, `directly’ for authentication and for encryption: </a:t>
            </a:r>
            <a:br>
              <a:rPr lang="en-US" altLang="en-US" sz="2000" dirty="0">
                <a:solidFill>
                  <a:schemeClr val="tx1"/>
                </a:solidFill>
              </a:rPr>
            </a:br>
            <a:r>
              <a:rPr lang="en-US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=PRF</a:t>
            </a:r>
            <a:r>
              <a:rPr 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(“Encrypt”, 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=PRF</a:t>
            </a:r>
            <a:r>
              <a:rPr 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(“MAC”, 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he-IL" sz="20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Improves security: 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dirty="0">
                <a:solidFill>
                  <a:schemeClr val="tx1"/>
                </a:solidFill>
              </a:rPr>
              <a:t>Exposure of session key does not expose (long-term) ‘master key’ </a:t>
            </a:r>
            <a:r>
              <a:rPr lang="en-US" altLang="en-US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endParaRPr lang="en-US" altLang="en-US" sz="1600" dirty="0">
              <a:solidFill>
                <a:schemeClr val="tx1"/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dirty="0">
                <a:solidFill>
                  <a:schemeClr val="tx1"/>
                </a:solidFill>
              </a:rPr>
              <a:t>And does not expose keys of other sessions 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dirty="0">
                <a:solidFill>
                  <a:schemeClr val="tx1"/>
                </a:solidFill>
              </a:rPr>
              <a:t>Limited amount of ciphertext exposed with each session key 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Later: reduce risk also from exposure of Master Key MK</a:t>
            </a:r>
            <a:endParaRPr lang="en-US" altLang="en-US" sz="20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4F84B2-0685-C44C-8F81-C6DFD40A3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90" y="3898898"/>
            <a:ext cx="7136926" cy="2251530"/>
          </a:xfrm>
          <a:prstGeom prst="rect">
            <a:avLst/>
          </a:prstGeom>
        </p:spPr>
      </p:pic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D23D7617-2016-6A4B-9A95-08D86BA75C6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he-IL" altLang="he-IL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311D98-6029-DB4A-8048-FCE2644FCE24}"/>
              </a:ext>
            </a:extLst>
          </p:cNvPr>
          <p:cNvSpPr txBox="1"/>
          <p:nvPr/>
        </p:nvSpPr>
        <p:spPr>
          <a:xfrm>
            <a:off x="7249884" y="3184343"/>
            <a:ext cx="1730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/>
                </a:solidFill>
              </a:rPr>
              <a:t>Why a PRF is used instead of the MAC as before?</a:t>
            </a:r>
          </a:p>
        </p:txBody>
      </p:sp>
    </p:spTree>
    <p:extLst>
      <p:ext uri="{BB962C8B-B14F-4D97-AF65-F5344CB8AC3E}">
        <p14:creationId xmlns:p14="http://schemas.microsoft.com/office/powerpoint/2010/main" val="221028833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Key Distribution Centers (KDCs)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sz="3200" i="1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Establish a shared key between two or more entities, usually with the help of a trusted third party referred to as KDC</a:t>
            </a:r>
            <a:endParaRPr lang="en-US" sz="32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85879B3-6A94-5F4B-9E63-0750D8B32F9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789616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/>
              <a:t>Key Distribution Center (KDC)</a:t>
            </a:r>
          </a:p>
        </p:txBody>
      </p:sp>
      <p:sp>
        <p:nvSpPr>
          <p:cNvPr id="5837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Will focus on three party protocols; Alice, Bob, and KDC.</a:t>
            </a:r>
          </a:p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KDC: shares keys with all parties (</a:t>
            </a:r>
            <a:r>
              <a:rPr lang="en-US" altLang="en-US" i="1" dirty="0"/>
              <a:t>k</a:t>
            </a:r>
            <a:r>
              <a:rPr lang="en-US" altLang="en-US" i="1" baseline="-25000" dirty="0"/>
              <a:t>A</a:t>
            </a:r>
            <a:r>
              <a:rPr lang="en-US" altLang="en-US" i="1" dirty="0"/>
              <a:t>, k</a:t>
            </a:r>
            <a:r>
              <a:rPr lang="en-US" altLang="en-US" i="1" baseline="-25000" dirty="0"/>
              <a:t>B</a:t>
            </a:r>
            <a:r>
              <a:rPr lang="en-US" altLang="en-US" i="1" dirty="0"/>
              <a:t>…)</a:t>
            </a:r>
          </a:p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Goal: help parties (A, B) </a:t>
            </a:r>
            <a:r>
              <a:rPr lang="en-US" altLang="en-US" u="sng" dirty="0"/>
              <a:t>establish</a:t>
            </a:r>
            <a:r>
              <a:rPr lang="en-US" altLang="en-US" dirty="0"/>
              <a:t>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AB</a:t>
            </a:r>
            <a:endParaRPr lang="en-US" altLang="en-US" i="1" baseline="-25000" dirty="0"/>
          </a:p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We will study two protocols; simplified versions of: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The Kerberos protocol (secure) widely used in computer networks.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The GSM protocol (insecure) used by cellular networks.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01ED62B2-A08E-8D49-8B56-C24E91379D93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6157664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434" y="277813"/>
            <a:ext cx="8243779" cy="777875"/>
          </a:xfrm>
        </p:spPr>
        <p:txBody>
          <a:bodyPr/>
          <a:lstStyle/>
          <a:p>
            <a:r>
              <a:rPr lang="en-US" dirty="0"/>
              <a:t>The Kerberos KDC Protocol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1514" y="954902"/>
                <a:ext cx="8896569" cy="972815"/>
              </a:xfrm>
            </p:spPr>
            <p:txBody>
              <a:bodyPr/>
              <a:lstStyle/>
              <a:p>
                <a:r>
                  <a:rPr lang="en-US" sz="2000" dirty="0"/>
                  <a:t>KDC shares keys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</m:oMath>
                </a14:m>
                <a:r>
                  <a:rPr lang="en-US" sz="2000" dirty="0"/>
                  <a:t> (enc.),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sz="2000" dirty="0"/>
                  <a:t> (MAC) with Alice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sz="2000" dirty="0"/>
                  <a:t> with Bob</a:t>
                </a:r>
              </a:p>
              <a:p>
                <a:r>
                  <a:rPr lang="en-US" sz="2000" dirty="0"/>
                  <a:t>Goal: Alice and Bob share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  <m:sup/>
                    </m:sSubSup>
                  </m:oMath>
                </a14:m>
                <a:r>
                  <a:rPr lang="en-US" sz="2000" dirty="0"/>
                  <a:t>, then derive: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KDC performs access control as well; controlling whom Alice can contact.</a:t>
                </a: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endParaRPr lang="en-US" sz="2000" dirty="0"/>
              </a:p>
              <a:p>
                <a:pPr marL="0" indent="0">
                  <a:buNone/>
                </a:pP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1514" y="954902"/>
                <a:ext cx="8896569" cy="972815"/>
              </a:xfrm>
              <a:blipFill>
                <a:blip r:embed="rId2"/>
                <a:stretch>
                  <a:fillRect l="-571" t="-2597" r="-713" b="-40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B6A17BE-4ED5-AB49-844E-3DFA9A8BE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60" y="2322284"/>
            <a:ext cx="7929680" cy="4080771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A0FF2C7-6AB5-9648-B33A-78245343A72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113902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GSM Handshake Protocol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962753"/>
                <a:ext cx="8228013" cy="975719"/>
              </a:xfrm>
            </p:spPr>
            <p:txBody>
              <a:bodyPr/>
              <a:lstStyle/>
              <a:p>
                <a:r>
                  <a:rPr lang="en-US" sz="2400" dirty="0"/>
                  <a:t>Mobile client</a:t>
                </a:r>
              </a:p>
              <a:p>
                <a:pPr lvl="1"/>
                <a:r>
                  <a:rPr lang="en-US" sz="2000" dirty="0"/>
                  <a:t>Identified by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 (IMSI: International Mobile Subscriber Identifier)</a:t>
                </a:r>
              </a:p>
              <a:p>
                <a:r>
                  <a:rPr lang="en-US" sz="2400" dirty="0"/>
                  <a:t>Visited network (aka Base station); not fully trusted !</a:t>
                </a:r>
              </a:p>
              <a:p>
                <a:r>
                  <a:rPr lang="en-US" sz="2400" dirty="0"/>
                  <a:t>Home network; trusted, shares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with client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62753"/>
                <a:ext cx="8228013" cy="975719"/>
              </a:xfrm>
              <a:blipFill>
                <a:blip r:embed="rId2"/>
                <a:stretch>
                  <a:fillRect l="-1037" t="-4375" b="-9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ECDC1F-205E-B242-B0E5-2F89699F0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37" y="2623411"/>
            <a:ext cx="6087237" cy="35270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E29A09-ACF8-A740-A5DD-412AEC5FCC32}"/>
                  </a:ext>
                </a:extLst>
              </p:cNvPr>
              <p:cNvSpPr txBox="1"/>
              <p:nvPr/>
            </p:nvSpPr>
            <p:spPr>
              <a:xfrm>
                <a:off x="4727349" y="4919529"/>
                <a:ext cx="40277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A38: derive secret,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,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.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E29A09-ACF8-A740-A5DD-412AEC5FC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349" y="4919529"/>
                <a:ext cx="4027714" cy="646331"/>
              </a:xfrm>
              <a:prstGeom prst="rect">
                <a:avLst/>
              </a:prstGeom>
              <a:blipFill>
                <a:blip r:embed="rId4"/>
                <a:stretch>
                  <a:fillRect l="-1258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6E43FFE-DD67-4242-928B-CCFE11A7B8DF}"/>
              </a:ext>
            </a:extLst>
          </p:cNvPr>
          <p:cNvSpPr txBox="1"/>
          <p:nvPr/>
        </p:nvSpPr>
        <p:spPr>
          <a:xfrm>
            <a:off x="4727349" y="5565860"/>
            <a:ext cx="3918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GSM spec: OWF, but really should be a PRF!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25309440-91FD-354C-8FD0-FE2277CE06E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00435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B5FA7EA7-7EF3-4ED6-BE19-D5EFEAB50116}"/>
              </a:ext>
            </a:extLst>
          </p:cNvPr>
          <p:cNvSpPr txBox="1"/>
          <p:nvPr/>
        </p:nvSpPr>
        <p:spPr>
          <a:xfrm>
            <a:off x="4901336" y="3693048"/>
            <a:ext cx="346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A5: provide ‘pad’ for encryption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4E5970-2F47-436A-A5F3-5AE435C33B74}"/>
              </a:ext>
            </a:extLst>
          </p:cNvPr>
          <p:cNvSpPr txBox="1"/>
          <p:nvPr/>
        </p:nvSpPr>
        <p:spPr>
          <a:xfrm>
            <a:off x="4901336" y="4062380"/>
            <a:ext cx="2308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Several variants: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A5/1 - `regular’ </a:t>
            </a:r>
          </a:p>
          <a:p>
            <a:r>
              <a:rPr lang="en-US" dirty="0">
                <a:solidFill>
                  <a:schemeClr val="tx1"/>
                </a:solidFill>
              </a:rPr>
              <a:t>A5/2 - `weak’ </a:t>
            </a:r>
          </a:p>
          <a:p>
            <a:r>
              <a:rPr lang="en-US" dirty="0">
                <a:solidFill>
                  <a:schemeClr val="tx1"/>
                </a:solidFill>
              </a:rPr>
              <a:t>A5/3 – more secure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0B9658-B8D4-4A60-90C0-371013F5216E}"/>
              </a:ext>
            </a:extLst>
          </p:cNvPr>
          <p:cNvSpPr txBox="1"/>
          <p:nvPr/>
        </p:nvSpPr>
        <p:spPr>
          <a:xfrm>
            <a:off x="4901336" y="5256388"/>
            <a:ext cx="2755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Really should be a PRF!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9ABF24-7E42-C948-8B19-584194443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2" y="984349"/>
            <a:ext cx="5802086" cy="52478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B17361-4253-9B4C-A5BF-DF97F2EE3C47}"/>
              </a:ext>
            </a:extLst>
          </p:cNvPr>
          <p:cNvSpPr txBox="1"/>
          <p:nvPr/>
        </p:nvSpPr>
        <p:spPr>
          <a:xfrm>
            <a:off x="4901336" y="5784579"/>
            <a:ext cx="32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ECC: error correcting code.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EB01A7F-5D23-EC45-BA7B-367EB7183C69}"/>
              </a:ext>
            </a:extLst>
          </p:cNvPr>
          <p:cNvSpPr txBox="1">
            <a:spLocks/>
          </p:cNvSpPr>
          <p:nvPr/>
        </p:nvSpPr>
        <p:spPr>
          <a:xfrm>
            <a:off x="388938" y="277813"/>
            <a:ext cx="8296275" cy="777875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r>
              <a:rPr lang="en-US" sz="3600" kern="0" dirty="0"/>
              <a:t>Example – Sending two messages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9917EBFC-A01F-0D40-891D-CCCAC326FB3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43430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2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Attacks on GSM </a:t>
            </a:r>
          </a:p>
        </p:txBody>
      </p:sp>
      <p:sp>
        <p:nvSpPr>
          <p:cNvPr id="5837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We will explore two such attacks: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Visited network impersonation replay attack.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Downgrade attack.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01ED62B2-A08E-8D49-8B56-C24E91379D93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2393300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 idx="4294967295"/>
          </p:nvPr>
        </p:nvSpPr>
        <p:spPr>
          <a:xfrm>
            <a:off x="178652" y="1493870"/>
            <a:ext cx="2760491" cy="506026"/>
          </a:xfrm>
        </p:spPr>
        <p:txBody>
          <a:bodyPr/>
          <a:lstStyle/>
          <a:p>
            <a:pPr eaLnBrk="1" hangingPunct="1"/>
            <a:r>
              <a:rPr lang="en-US" altLang="he-IL" sz="3200" dirty="0"/>
              <a:t>Visited-network Impersonation Attack</a:t>
            </a:r>
            <a:endParaRPr lang="he-IL" altLang="he-IL" sz="3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F7899E-4121-4FF6-930D-4530CF528F29}"/>
              </a:ext>
            </a:extLst>
          </p:cNvPr>
          <p:cNvSpPr txBox="1"/>
          <p:nvPr/>
        </p:nvSpPr>
        <p:spPr>
          <a:xfrm>
            <a:off x="96644" y="3335439"/>
            <a:ext cx="2760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Note: does NOT </a:t>
            </a:r>
          </a:p>
          <a:p>
            <a:r>
              <a:rPr lang="en-US" dirty="0">
                <a:solidFill>
                  <a:schemeClr val="tx1"/>
                </a:solidFill>
              </a:rPr>
              <a:t>Impersonate </a:t>
            </a:r>
            <a:r>
              <a:rPr lang="en-US" b="1" dirty="0">
                <a:solidFill>
                  <a:schemeClr val="tx1"/>
                </a:solidFill>
              </a:rPr>
              <a:t>mobile,</a:t>
            </a:r>
            <a:r>
              <a:rPr lang="en-US" dirty="0">
                <a:solidFill>
                  <a:schemeClr val="tx1"/>
                </a:solidFill>
              </a:rPr>
              <a:t> only Visited network.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C6C89A-13C2-E14E-B32C-AF20542E3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049" y="235322"/>
            <a:ext cx="6085703" cy="6622677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268B521-F541-AE47-8AA4-E6C30D0B679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56677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503542" cy="777875"/>
          </a:xfrm>
        </p:spPr>
        <p:txBody>
          <a:bodyPr/>
          <a:lstStyle/>
          <a:p>
            <a:pPr eaLnBrk="1" hangingPunct="1"/>
            <a:r>
              <a:rPr lang="en-US" altLang="he-IL" dirty="0"/>
              <a:t>GSM </a:t>
            </a:r>
            <a:r>
              <a:rPr lang="en-US" altLang="he-IL" dirty="0" err="1"/>
              <a:t>Ciphersuites</a:t>
            </a:r>
            <a:r>
              <a:rPr lang="en-US" altLang="he-IL" dirty="0"/>
              <a:t> Downgrade Attack</a:t>
            </a:r>
            <a:endParaRPr lang="he-IL" alt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1037961"/>
                <a:ext cx="8228013" cy="4979988"/>
              </a:xfrm>
            </p:spPr>
            <p:txBody>
              <a:bodyPr/>
              <a:lstStyle/>
              <a:p>
                <a:pPr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/>
                  <a:t>A </a:t>
                </a:r>
                <a:r>
                  <a:rPr lang="en-US" sz="2400" dirty="0" err="1"/>
                  <a:t>ciphersuit</a:t>
                </a:r>
                <a:r>
                  <a:rPr lang="en-US" sz="2400" dirty="0"/>
                  <a:t> is the set of cryptographic schemes used in a protocol execution.</a:t>
                </a:r>
              </a:p>
              <a:p>
                <a:pPr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 err="1">
                    <a:sym typeface="Wingdings" panose="05000000000000000000" pitchFamily="2" charset="2"/>
                  </a:rPr>
                  <a:t>Ciphersuit</a:t>
                </a:r>
                <a:r>
                  <a:rPr lang="en-US" sz="2400" dirty="0">
                    <a:sym typeface="Wingdings" panose="05000000000000000000" pitchFamily="2" charset="2"/>
                  </a:rPr>
                  <a:t> negotiation:</a:t>
                </a:r>
              </a:p>
              <a:p>
                <a:pPr lvl="1" eaLnBrk="1" hangingPunct="1">
                  <a:buFont typeface="Arial" pitchFamily="34" charset="0"/>
                  <a:buChar char="•"/>
                  <a:defRPr/>
                </a:pPr>
                <a:r>
                  <a:rPr lang="en-US" sz="2200" dirty="0">
                    <a:sym typeface="Wingdings" panose="05000000000000000000" pitchFamily="2" charset="2"/>
                  </a:rPr>
                  <a:t>Mobile sends list of cipher-suites it supports</a:t>
                </a:r>
              </a:p>
              <a:p>
                <a:pPr lvl="1" eaLnBrk="1" hangingPunct="1">
                  <a:buFont typeface="Arial" pitchFamily="34" charset="0"/>
                  <a:buChar char="•"/>
                  <a:defRPr/>
                </a:pPr>
                <a:r>
                  <a:rPr lang="en-US" sz="2200" dirty="0">
                    <a:sym typeface="Wingdings" panose="05000000000000000000" pitchFamily="2" charset="2"/>
                  </a:rPr>
                  <a:t>Visited-net selects best one that it also supports</a:t>
                </a:r>
                <a:endParaRPr lang="en-US" sz="2200" dirty="0"/>
              </a:p>
              <a:p>
                <a:pPr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/>
                  <a:t>GSM encryption algorithms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/>
                  <a:t>:</a:t>
                </a:r>
              </a:p>
              <a:p>
                <a:pPr marL="857250" lvl="1" indent="-457200" eaLnBrk="1" hangingPunct="1">
                  <a:buFont typeface="Arial" pitchFamily="34" charset="0"/>
                  <a:buChar char="•"/>
                  <a:defRPr/>
                </a:pPr>
                <a:r>
                  <a:rPr lang="en-US" sz="2200" dirty="0"/>
                  <a:t>A5/0: none, A5/1: broken, </a:t>
                </a:r>
                <a:r>
                  <a:rPr lang="en-US" sz="2200" dirty="0">
                    <a:solidFill>
                      <a:srgbClr val="FF0000"/>
                    </a:solidFill>
                  </a:rPr>
                  <a:t>A5/2: useless (break with only 1sec of ciphertext!), </a:t>
                </a:r>
                <a:r>
                  <a:rPr lang="en-US" sz="2200" dirty="0"/>
                  <a:t>A5/3: ‘other’</a:t>
                </a:r>
              </a:p>
              <a:p>
                <a:pPr marL="400050"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/>
                  <a:t>A MitM attacker may trick these parties to use a weak suite although the parties can support a stronger one.</a:t>
                </a:r>
              </a:p>
              <a:p>
                <a:pPr marL="400050"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/>
                  <a:t>Let’s first see how </a:t>
                </a:r>
                <a:r>
                  <a:rPr lang="en-US" sz="2400" dirty="0" err="1"/>
                  <a:t>ciphersuite</a:t>
                </a:r>
                <a:r>
                  <a:rPr lang="en-US" sz="2400" dirty="0"/>
                  <a:t> negotiation happened in GSM.</a:t>
                </a:r>
              </a:p>
              <a:p>
                <a:pPr marL="400050" eaLnBrk="1" hangingPunct="1">
                  <a:buFont typeface="Arial" pitchFamily="34" charset="0"/>
                  <a:buChar char="•"/>
                  <a:defRPr/>
                </a:pPr>
                <a:endParaRPr lang="en-US" sz="2400" dirty="0"/>
              </a:p>
              <a:p>
                <a:pPr eaLnBrk="1" hangingPunct="1">
                  <a:buFont typeface="Arial" pitchFamily="34" charset="0"/>
                  <a:buChar char="•"/>
                  <a:defRPr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037961"/>
                <a:ext cx="8228013" cy="4979988"/>
              </a:xfrm>
              <a:blipFill>
                <a:blip r:embed="rId2"/>
                <a:stretch>
                  <a:fillRect l="-924" t="-1018" r="-1387" b="-4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6D383-EEE6-8C43-B912-66496C3D3C0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634559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Handshake protocol extensions.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Key distribution centers.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Improving </a:t>
            </a:r>
            <a:r>
              <a:rPr lang="en-US" dirty="0" err="1"/>
              <a:t>resilence</a:t>
            </a:r>
            <a:r>
              <a:rPr lang="en-US" dirty="0"/>
              <a:t> to key exposure.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14746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F2F54B0-CE21-4C6C-9718-2BA81E75DF3D}"/>
              </a:ext>
            </a:extLst>
          </p:cNvPr>
          <p:cNvSpPr txBox="1">
            <a:spLocks/>
          </p:cNvSpPr>
          <p:nvPr/>
        </p:nvSpPr>
        <p:spPr bwMode="auto">
          <a:xfrm>
            <a:off x="178652" y="1493870"/>
            <a:ext cx="2553397" cy="506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he-IL" sz="3200" kern="0" dirty="0"/>
              <a:t>GSM </a:t>
            </a:r>
          </a:p>
          <a:p>
            <a:pPr eaLnBrk="1" hangingPunct="1"/>
            <a:r>
              <a:rPr lang="en-US" altLang="he-IL" sz="3200" kern="0" dirty="0"/>
              <a:t>Handshake, </a:t>
            </a:r>
          </a:p>
          <a:p>
            <a:pPr eaLnBrk="1" hangingPunct="1"/>
            <a:r>
              <a:rPr lang="en-US" altLang="he-IL" sz="3200" kern="0" dirty="0"/>
              <a:t>With </a:t>
            </a:r>
          </a:p>
          <a:p>
            <a:pPr eaLnBrk="1" hangingPunct="1"/>
            <a:r>
              <a:rPr lang="en-US" altLang="he-IL" sz="3200" kern="0" dirty="0"/>
              <a:t>Cipher-negotiation. </a:t>
            </a:r>
            <a:endParaRPr lang="he-IL" altLang="he-IL" sz="3200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E17C3C-196E-FA4B-8DCD-C567AC21B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466" y="325619"/>
            <a:ext cx="6387719" cy="6369095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9A5B1FF2-1CFC-DA4A-81EB-06A0607E0AE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514373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D04B4-F21B-4879-96C6-07D99808B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Cipher mode messages, negotiation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CADF3-7AD8-4830-9031-D46807B91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Mobile sends list of supported ciphers</a:t>
            </a:r>
          </a:p>
          <a:p>
            <a:r>
              <a:rPr lang="en-US" dirty="0"/>
              <a:t>VN sends choice in: CIPH</a:t>
            </a:r>
            <a:r>
              <a:rPr lang="en-US" dirty="0">
                <a:solidFill>
                  <a:srgbClr val="0070C0"/>
                </a:solidFill>
              </a:rPr>
              <a:t>MOD</a:t>
            </a:r>
            <a:r>
              <a:rPr lang="en-US" b="1" dirty="0"/>
              <a:t>CMD</a:t>
            </a:r>
          </a:p>
          <a:p>
            <a:pPr lvl="1"/>
            <a:r>
              <a:rPr lang="en-US" b="1" dirty="0"/>
              <a:t>Cipher </a:t>
            </a:r>
            <a:r>
              <a:rPr lang="en-US" b="1" dirty="0">
                <a:solidFill>
                  <a:srgbClr val="0070C0"/>
                </a:solidFill>
              </a:rPr>
              <a:t>Mode</a:t>
            </a:r>
            <a:r>
              <a:rPr lang="en-US" b="1" dirty="0"/>
              <a:t> Command</a:t>
            </a:r>
          </a:p>
          <a:p>
            <a:r>
              <a:rPr lang="en-US" dirty="0"/>
              <a:t>Mobile confirms by sending </a:t>
            </a:r>
            <a:r>
              <a:rPr lang="en-US" u="sng" dirty="0"/>
              <a:t>encrypted:</a:t>
            </a:r>
            <a:r>
              <a:rPr lang="en-US" dirty="0"/>
              <a:t> CIPH</a:t>
            </a:r>
            <a:r>
              <a:rPr lang="en-US" dirty="0">
                <a:solidFill>
                  <a:srgbClr val="0070C0"/>
                </a:solidFill>
              </a:rPr>
              <a:t>MOD</a:t>
            </a:r>
            <a:r>
              <a:rPr lang="en-US" b="1" dirty="0"/>
              <a:t>COM: cipher </a:t>
            </a:r>
            <a:r>
              <a:rPr lang="en-US" b="1" dirty="0">
                <a:solidFill>
                  <a:srgbClr val="0070C0"/>
                </a:solidFill>
              </a:rPr>
              <a:t>mode</a:t>
            </a:r>
            <a:r>
              <a:rPr lang="en-US" b="1" dirty="0"/>
              <a:t> complete</a:t>
            </a:r>
          </a:p>
          <a:p>
            <a:pPr lvl="1"/>
            <a:r>
              <a:rPr lang="en-US" dirty="0"/>
              <a:t>If not received (in few msecs), VN disconnects</a:t>
            </a:r>
          </a:p>
          <a:p>
            <a:r>
              <a:rPr lang="en-US" dirty="0"/>
              <a:t>VN Acks: CIPH</a:t>
            </a:r>
            <a:r>
              <a:rPr lang="en-US" dirty="0">
                <a:solidFill>
                  <a:srgbClr val="0070C0"/>
                </a:solidFill>
              </a:rPr>
              <a:t>MOD</a:t>
            </a:r>
            <a:r>
              <a:rPr lang="en-US" b="1" dirty="0"/>
              <a:t>OK: cipher </a:t>
            </a:r>
            <a:r>
              <a:rPr lang="en-US" b="1" dirty="0">
                <a:solidFill>
                  <a:srgbClr val="0070C0"/>
                </a:solidFill>
              </a:rPr>
              <a:t>mode</a:t>
            </a:r>
            <a:r>
              <a:rPr lang="en-US" b="1" dirty="0"/>
              <a:t> Ok</a:t>
            </a:r>
          </a:p>
          <a:p>
            <a:pPr lvl="1"/>
            <a:r>
              <a:rPr lang="en-US" dirty="0"/>
              <a:t>If not received, mobile resends CIPH</a:t>
            </a:r>
            <a:r>
              <a:rPr lang="en-US" dirty="0">
                <a:solidFill>
                  <a:srgbClr val="0070C0"/>
                </a:solidFill>
              </a:rPr>
              <a:t>MOD</a:t>
            </a:r>
            <a:r>
              <a:rPr lang="en-US" b="1" dirty="0"/>
              <a:t>COM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8D4A-1AC6-434C-BB33-6D8A2F7AF08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089183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8D91A-BCBA-4911-A346-69431EC9B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GSM </a:t>
            </a:r>
            <a:r>
              <a:rPr lang="en-US" sz="4000" dirty="0" err="1"/>
              <a:t>ciphersuite</a:t>
            </a:r>
            <a:r>
              <a:rPr lang="en-US" sz="4000" dirty="0"/>
              <a:t> facts: for fun and profit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288535-E64F-427D-BDA3-37E4B48966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938" y="1055688"/>
                <a:ext cx="8228013" cy="4979988"/>
              </a:xfrm>
            </p:spPr>
            <p:txBody>
              <a:bodyPr/>
              <a:lstStyle/>
              <a:p>
                <a:r>
                  <a:rPr lang="en-US" sz="2800" dirty="0"/>
                  <a:t>GSM derives, uses 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800" dirty="0"/>
                  <a:t> for all ciphers</a:t>
                </a:r>
              </a:p>
              <a:p>
                <a:r>
                  <a:rPr lang="en-US" sz="2800" dirty="0"/>
                  <a:t>CTO attack on A5/2 requires 900 bits, 1 sec</a:t>
                </a:r>
              </a:p>
              <a:p>
                <a:pPr lvl="1"/>
                <a:r>
                  <a:rPr lang="en-US" sz="2400" dirty="0"/>
                  <a:t>If ciphertext is after GSM’s ECC, of course</a:t>
                </a:r>
              </a:p>
              <a:p>
                <a:pPr lvl="1"/>
                <a:r>
                  <a:rPr lang="en-US" sz="2400" dirty="0"/>
                  <a:t>Lots of redundancy</a:t>
                </a:r>
              </a:p>
              <a:p>
                <a:r>
                  <a:rPr lang="en-US" sz="2800" dirty="0"/>
                  <a:t>Visited networks don’t downgrade to A5/2</a:t>
                </a:r>
              </a:p>
              <a:p>
                <a:r>
                  <a:rPr lang="en-US" sz="2800" dirty="0"/>
                  <a:t>Mobile encrypts, sends CIPH</a:t>
                </a:r>
                <a:r>
                  <a:rPr lang="en-US" sz="2800" dirty="0">
                    <a:solidFill>
                      <a:srgbClr val="0070C0"/>
                    </a:solidFill>
                  </a:rPr>
                  <a:t>MOD</a:t>
                </a:r>
                <a:r>
                  <a:rPr lang="en-US" sz="2800" b="1" dirty="0"/>
                  <a:t>COM</a:t>
                </a:r>
              </a:p>
              <a:p>
                <a:pPr lvl="1"/>
                <a:r>
                  <a:rPr lang="en-US" sz="2400" dirty="0"/>
                  <a:t>Resends (in few msecs) if no CIPH</a:t>
                </a:r>
                <a:r>
                  <a:rPr lang="en-US" sz="2400" dirty="0">
                    <a:solidFill>
                      <a:srgbClr val="0070C0"/>
                    </a:solidFill>
                  </a:rPr>
                  <a:t>MOD</a:t>
                </a:r>
                <a:r>
                  <a:rPr lang="en-US" sz="2400" b="1" dirty="0"/>
                  <a:t>OK</a:t>
                </a:r>
              </a:p>
              <a:p>
                <a:pPr lvl="1"/>
                <a:r>
                  <a:rPr lang="en-US" sz="2400" dirty="0"/>
                  <a:t>New encryption each time (counter)</a:t>
                </a:r>
              </a:p>
              <a:p>
                <a:pPr lvl="1"/>
                <a:r>
                  <a:rPr lang="en-US" sz="2400" dirty="0"/>
                  <a:t>456bit message (after ECC)</a:t>
                </a:r>
              </a:p>
              <a:p>
                <a:r>
                  <a:rPr lang="en-US" sz="2800" dirty="0"/>
                  <a:t>Allow 12s delay for the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/>
                  <a:t> message </a:t>
                </a:r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288535-E64F-427D-BDA3-37E4B48966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055688"/>
                <a:ext cx="8228013" cy="4979988"/>
              </a:xfrm>
              <a:blipFill>
                <a:blip r:embed="rId2"/>
                <a:stretch>
                  <a:fillRect l="-1333" t="-1224" b="-1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2C3DD-90A3-104D-BF08-9B3B3F00ED7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33955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he-IL" dirty="0"/>
              <a:t>Simplified Downgrade Attack</a:t>
            </a:r>
            <a:endParaRPr lang="he-IL" altLang="he-IL" dirty="0"/>
          </a:p>
        </p:txBody>
      </p:sp>
      <p:sp>
        <p:nvSpPr>
          <p:cNvPr id="133123" name="Content Placeholder 2"/>
          <p:cNvSpPr>
            <a:spLocks noGrp="1"/>
          </p:cNvSpPr>
          <p:nvPr>
            <p:ph idx="1"/>
          </p:nvPr>
        </p:nvSpPr>
        <p:spPr>
          <a:xfrm>
            <a:off x="463030" y="1055688"/>
            <a:ext cx="8228013" cy="4979988"/>
          </a:xfrm>
        </p:spPr>
        <p:txBody>
          <a:bodyPr/>
          <a:lstStyle/>
          <a:p>
            <a:pPr marL="0" lvl="0" indent="0" eaLnBrk="1" hangingPunct="1">
              <a:buNone/>
            </a:pPr>
            <a:r>
              <a:rPr lang="en-US" altLang="he-IL" sz="2000" dirty="0">
                <a:solidFill>
                  <a:schemeClr val="tx1"/>
                </a:solidFill>
              </a:rPr>
              <a:t>Efficient attack known only for A5/2; Client, Visited-net normally prefers A5/3 or A5/1, which are harder to break. Attack forces use of A5/2 !!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4641D1-FF7F-1C4E-B932-14B66BE1A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444" y="1733549"/>
            <a:ext cx="6732856" cy="51244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5" name="Slide Number Placeholder 3">
            <a:extLst>
              <a:ext uri="{FF2B5EF4-FFF2-40B4-BE49-F238E27FC236}">
                <a16:creationId xmlns:a16="http://schemas.microsoft.com/office/drawing/2014/main" id="{7CEC270E-D3F9-514B-AE54-EA3B314485F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784890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31EAA-02CA-2A47-8882-2311A33A0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Simplified downgrade attack - Fails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E53C6-011E-0E4D-8E07-9A134B7E5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Fails in practice due to two reasons: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VN would time-out since CIPH</a:t>
            </a:r>
            <a:r>
              <a:rPr lang="en-US" sz="2400" dirty="0">
                <a:solidFill>
                  <a:srgbClr val="0070C0"/>
                </a:solidFill>
              </a:rPr>
              <a:t>MOD</a:t>
            </a:r>
            <a:r>
              <a:rPr lang="en-US" sz="2400" b="1" dirty="0">
                <a:solidFill>
                  <a:schemeClr val="tx1"/>
                </a:solidFill>
              </a:rPr>
              <a:t>COM i</a:t>
            </a:r>
            <a:r>
              <a:rPr lang="en-US" sz="2400" dirty="0">
                <a:solidFill>
                  <a:schemeClr val="tx1"/>
                </a:solidFill>
              </a:rPr>
              <a:t>s not received in few milliseconds</a:t>
            </a:r>
          </a:p>
          <a:p>
            <a:pPr lvl="2"/>
            <a:r>
              <a:rPr lang="en-US" sz="2000" dirty="0">
                <a:solidFill>
                  <a:schemeClr val="tx1"/>
                </a:solidFill>
              </a:rPr>
              <a:t>A5/2 CTO attacker requires a second to reveal the key.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And CIPH</a:t>
            </a:r>
            <a:r>
              <a:rPr lang="en-US" sz="2400" dirty="0">
                <a:solidFill>
                  <a:srgbClr val="0070C0"/>
                </a:solidFill>
              </a:rPr>
              <a:t>MOD</a:t>
            </a:r>
            <a:r>
              <a:rPr lang="en-US" sz="2400" b="1" dirty="0">
                <a:solidFill>
                  <a:schemeClr val="tx1"/>
                </a:solidFill>
              </a:rPr>
              <a:t>COM </a:t>
            </a:r>
            <a:r>
              <a:rPr lang="en-US" sz="2400" dirty="0">
                <a:solidFill>
                  <a:schemeClr val="tx1"/>
                </a:solidFill>
              </a:rPr>
              <a:t>is only 456 bits</a:t>
            </a:r>
          </a:p>
          <a:p>
            <a:pPr lvl="2"/>
            <a:r>
              <a:rPr lang="en-US" sz="2000" dirty="0">
                <a:solidFill>
                  <a:schemeClr val="tx1"/>
                </a:solidFill>
              </a:rPr>
              <a:t>A5/2 CTO attacker requires 900 bits.</a:t>
            </a:r>
          </a:p>
          <a:p>
            <a:pPr lvl="1"/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5F575-2F47-4248-96E3-8149C148960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284840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/>
          </p:nvPr>
        </p:nvSpPr>
        <p:spPr>
          <a:xfrm>
            <a:off x="418056" y="187759"/>
            <a:ext cx="8296275" cy="777875"/>
          </a:xfrm>
        </p:spPr>
        <p:txBody>
          <a:bodyPr/>
          <a:lstStyle/>
          <a:p>
            <a:pPr eaLnBrk="1" hangingPunct="1"/>
            <a:r>
              <a:rPr lang="en-US" altLang="he-IL" sz="4400" dirty="0"/>
              <a:t>Real Downgrade Attack</a:t>
            </a:r>
            <a:br>
              <a:rPr lang="he-IL" altLang="he-IL" dirty="0">
                <a:solidFill>
                  <a:srgbClr val="00A249"/>
                </a:solidFill>
              </a:rPr>
            </a:br>
            <a:endParaRPr lang="he-IL" altLang="he-IL" dirty="0">
              <a:solidFill>
                <a:srgbClr val="00A249"/>
              </a:solidFill>
            </a:endParaRPr>
          </a:p>
        </p:txBody>
      </p:sp>
      <p:sp>
        <p:nvSpPr>
          <p:cNvPr id="133123" name="Content Placeholder 2"/>
          <p:cNvSpPr>
            <a:spLocks noGrp="1"/>
          </p:cNvSpPr>
          <p:nvPr>
            <p:ph idx="1"/>
          </p:nvPr>
        </p:nvSpPr>
        <p:spPr>
          <a:xfrm>
            <a:off x="418056" y="962301"/>
            <a:ext cx="8228013" cy="715524"/>
          </a:xfrm>
        </p:spPr>
        <p:txBody>
          <a:bodyPr/>
          <a:lstStyle/>
          <a:p>
            <a:pPr marL="0" lvl="0" indent="0" eaLnBrk="1" hangingPunct="1">
              <a:buNone/>
            </a:pPr>
            <a:r>
              <a:rPr lang="en-US" altLang="he-IL" sz="2000" dirty="0">
                <a:solidFill>
                  <a:schemeClr val="tx1"/>
                </a:solidFill>
              </a:rPr>
              <a:t>Works even if VN insists to use A5/1; attacker tricks client to use A5/2. That suffices, since GSM uses same key for all cryptosystems!</a:t>
            </a:r>
          </a:p>
        </p:txBody>
      </p:sp>
      <p:sp>
        <p:nvSpPr>
          <p:cNvPr id="48" name="Slide Number Placeholder 3">
            <a:extLst>
              <a:ext uri="{FF2B5EF4-FFF2-40B4-BE49-F238E27FC236}">
                <a16:creationId xmlns:a16="http://schemas.microsoft.com/office/drawing/2014/main" id="{610CF3B0-5FED-0B4C-9874-BD03B6497DC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he-IL" altLang="he-IL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A30A04-DD07-BA4F-B9E4-CE7527000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22" y="1677825"/>
            <a:ext cx="6200538" cy="494939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F11607-F241-B049-B732-15421EAC8AEB}"/>
              </a:ext>
            </a:extLst>
          </p:cNvPr>
          <p:cNvSpPr txBox="1"/>
          <p:nvPr/>
        </p:nvSpPr>
        <p:spPr>
          <a:xfrm>
            <a:off x="7132320" y="3200400"/>
            <a:ext cx="2011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The 12 sec delay allows that!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713BC28-4FF2-B24B-9123-A8ABD2FDD4F5}"/>
              </a:ext>
            </a:extLst>
          </p:cNvPr>
          <p:cNvSpPr txBox="1"/>
          <p:nvPr/>
        </p:nvSpPr>
        <p:spPr>
          <a:xfrm>
            <a:off x="7132320" y="3973171"/>
            <a:ext cx="20116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Retransmissions of CIPHERMODCOM provides the attacker with more than 900 bits of ciphertext!</a:t>
            </a:r>
          </a:p>
        </p:txBody>
      </p:sp>
    </p:spTree>
    <p:extLst>
      <p:ext uri="{BB962C8B-B14F-4D97-AF65-F5344CB8AC3E}">
        <p14:creationId xmlns:p14="http://schemas.microsoft.com/office/powerpoint/2010/main" val="2036691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Improving Resiliency to Key Exposure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DE76CF0-FF21-194E-BB71-43D5B788A45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948231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4400" dirty="0"/>
              <a:t>Forward Secrecy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b="1" dirty="0">
                    <a:solidFill>
                      <a:schemeClr val="tx1"/>
                    </a:solidFill>
                  </a:rPr>
                  <a:t>So far: </a:t>
                </a:r>
                <a:r>
                  <a:rPr lang="en-US" altLang="en-US" sz="2800" dirty="0">
                    <a:solidFill>
                      <a:schemeClr val="tx1"/>
                    </a:solidFill>
                  </a:rPr>
                  <a:t>session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⇏</m:t>
                    </m:r>
                    <m:sSub>
                      <m:sSubPr>
                        <m:ctrlP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US" sz="2000" dirty="0">
                    <a:solidFill>
                      <a:schemeClr val="tx1"/>
                    </a:solidFill>
                  </a:rPr>
                  <a:t>(expose no other keys)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And master key was fixed for all sessions</a:t>
                </a:r>
              </a:p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dirty="0">
                    <a:solidFill>
                      <a:srgbClr val="FF0000"/>
                    </a:solidFill>
                  </a:rPr>
                  <a:t>Idea: we can do better!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rgbClr val="FF0000"/>
                    </a:solidFill>
                  </a:rPr>
                  <a:t>Change the master key each session: </a:t>
                </a:r>
                <a:r>
                  <a:rPr lang="en-US" altLang="en-US" sz="24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en-US" sz="24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MK</a:t>
                </a:r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</a:t>
                </a:r>
                <a:r>
                  <a:rPr lang="en-US" altLang="en-US" sz="24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,…</a:t>
                </a:r>
                <a:endParaRPr lang="en-US" altLang="en-US" sz="2400" dirty="0">
                  <a:solidFill>
                    <a:srgbClr val="FF0000"/>
                  </a:solidFill>
                </a:endParaRPr>
              </a:p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dirty="0">
                    <a:solidFill>
                      <a:srgbClr val="FF0000"/>
                    </a:solidFill>
                  </a:rPr>
                  <a:t>Forward Secrecy (FS)</a:t>
                </a:r>
                <a:r>
                  <a:rPr lang="en-US" altLang="en-US" sz="2800" dirty="0"/>
                  <a:t>: </a:t>
                </a:r>
                <a:r>
                  <a:rPr lang="en-US" altLang="en-US" sz="2800" u="sng" dirty="0"/>
                  <a:t>master</a:t>
                </a:r>
                <a:r>
                  <a:rPr lang="en-US" altLang="en-US" sz="2800" dirty="0"/>
                  <a:t> key </a:t>
                </a:r>
                <a:r>
                  <a:rPr lang="en-US" altLang="en-US" sz="2800" i="1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2800" i="1" baseline="-250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8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⇏</m:t>
                    </m:r>
                    <m:sSub>
                      <m:sSubPr>
                        <m:ctrlP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 smtClean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>
                    <a:solidFill>
                      <a:schemeClr val="tx1"/>
                    </a:solidFill>
                  </a:rPr>
                  <a:t>(and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) don’t expose </a:t>
                </a:r>
                <a:r>
                  <a:rPr lang="en-US" altLang="en-US" sz="2400" dirty="0"/>
                  <a:t>keys, communication of </a:t>
                </a:r>
                <a:r>
                  <a:rPr lang="en-US" altLang="en-US" sz="2400" u="sng" dirty="0"/>
                  <a:t>previous</a:t>
                </a:r>
                <a:r>
                  <a:rPr lang="en-US" altLang="en-US" sz="2400" dirty="0"/>
                  <a:t> sessions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 </a:t>
                </a:r>
                <a:endParaRPr lang="en-US" altLang="en-US" sz="2400" dirty="0"/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sz="2800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  <a:blipFill>
                <a:blip r:embed="rId3"/>
                <a:stretch>
                  <a:fillRect l="-498" t="-4899" b="-51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 bwMode="auto">
          <a:xfrm>
            <a:off x="609825" y="4292177"/>
            <a:ext cx="2016224" cy="864096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Secure</a:t>
            </a:r>
            <a:b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562153" y="4292177"/>
            <a:ext cx="2016224" cy="864096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Keys Exposed</a:t>
            </a: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he-IL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6443187" y="4274410"/>
            <a:ext cx="2016224" cy="864096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Stays insecure</a:t>
            </a: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he-IL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2000" dirty="0">
              <a:solidFill>
                <a:srgbClr val="FFFF00"/>
              </a:solidFill>
            </a:endParaRPr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 bwMode="auto">
          <a:xfrm>
            <a:off x="2626049" y="4724225"/>
            <a:ext cx="936104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 bwMode="auto">
          <a:xfrm flipV="1">
            <a:off x="5578377" y="4706458"/>
            <a:ext cx="864810" cy="1776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9" idx="3"/>
          </p:cNvCxnSpPr>
          <p:nvPr/>
        </p:nvCxnSpPr>
        <p:spPr bwMode="auto">
          <a:xfrm>
            <a:off x="8459411" y="4706458"/>
            <a:ext cx="3600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>
            <a:stCxn id="7" idx="2"/>
          </p:cNvCxnSpPr>
          <p:nvPr/>
        </p:nvCxnSpPr>
        <p:spPr bwMode="auto">
          <a:xfrm>
            <a:off x="1617937" y="5156273"/>
            <a:ext cx="1152128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8" idx="2"/>
          </p:cNvCxnSpPr>
          <p:nvPr/>
        </p:nvCxnSpPr>
        <p:spPr bwMode="auto">
          <a:xfrm>
            <a:off x="4570265" y="5156273"/>
            <a:ext cx="1008112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925551" y="5622393"/>
                <a:ext cx="306712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51" y="5622393"/>
                <a:ext cx="3067126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377944" y="5628485"/>
                <a:ext cx="3071738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944" y="5628485"/>
                <a:ext cx="3071738" cy="400110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 bwMode="auto">
          <a:xfrm>
            <a:off x="7449682" y="5138506"/>
            <a:ext cx="1008112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2EF4F9-C781-4B8F-A68A-DD43728DFEA9}"/>
                  </a:ext>
                </a:extLst>
              </p:cNvPr>
              <p:cNvSpPr txBox="1"/>
              <p:nvPr/>
            </p:nvSpPr>
            <p:spPr>
              <a:xfrm>
                <a:off x="7867035" y="5622393"/>
                <a:ext cx="98770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2EF4F9-C781-4B8F-A68A-DD43728DF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035" y="5622393"/>
                <a:ext cx="98770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5F9A185E-9CC8-F345-9267-997A09AB75E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1859820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5" grpId="0" animBg="1"/>
      <p:bldP spid="16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86031" y="305707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4400" dirty="0"/>
              <a:t>Forward Secrecy 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179512" y="1068099"/>
                <a:ext cx="8568952" cy="156881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dirty="0">
                    <a:solidFill>
                      <a:srgbClr val="FF0000"/>
                    </a:solidFill>
                  </a:rPr>
                  <a:t>Forward Secrecy (FS)</a:t>
                </a:r>
                <a:r>
                  <a:rPr lang="en-US" altLang="en-US" sz="2800" dirty="0"/>
                  <a:t>: </a:t>
                </a:r>
                <a:r>
                  <a:rPr lang="en-US" altLang="en-US" sz="2800" u="sng" dirty="0"/>
                  <a:t>master</a:t>
                </a:r>
                <a:r>
                  <a:rPr lang="en-US" altLang="en-US" sz="2800" dirty="0"/>
                  <a:t> key </a:t>
                </a:r>
                <a:r>
                  <a:rPr lang="en-US" altLang="en-US" sz="2800" i="1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2800" i="1" baseline="-250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altLang="en-US" sz="28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⇏</m:t>
                    </m:r>
                    <m:sSub>
                      <m:sSubPr>
                        <m:ctrlP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Session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 is secret even if any state of later sessions is exposed. 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Uni-directional: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>
                    <a:sym typeface="Wingdings" panose="05000000000000000000" pitchFamily="2" charset="2"/>
                  </a:rPr>
                  <a:t></a:t>
                </a:r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/>
                  <a:t>,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>
                    <a:sym typeface="Wingdings" panose="05000000000000000000" pitchFamily="2" charset="2"/>
                  </a:rPr>
                  <a:t></a:t>
                </a:r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dirty="0"/>
                  <a:t> </a:t>
                </a:r>
                <a:r>
                  <a:rPr lang="en-US" altLang="en-US" sz="2000" dirty="0">
                    <a:solidFill>
                      <a:schemeClr val="tx1"/>
                    </a:solidFill>
                  </a:rPr>
                  <a:t>	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US" sz="2400" b="1" dirty="0">
                    <a:solidFill>
                      <a:srgbClr val="FF0000"/>
                    </a:solidFill>
                  </a:rPr>
                  <a:t>How? </a:t>
                </a:r>
                <a:r>
                  <a:rPr lang="en-US" altLang="en-US" sz="2400" dirty="0"/>
                  <a:t>Solution: PRF!</a:t>
                </a:r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sz="2800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179512" y="1068099"/>
                <a:ext cx="8568952" cy="1568813"/>
              </a:xfrm>
              <a:blipFill>
                <a:blip r:embed="rId3"/>
                <a:stretch>
                  <a:fillRect l="-296" t="-7258" b="-39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338236" y="3471630"/>
                <a:ext cx="2230098" cy="42992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2000" i="1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2000" i="1" baseline="-250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0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sz="20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sz="20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(0</a:t>
                </a:r>
                <a:r>
                  <a:rPr lang="en-US" altLang="en-US" sz="20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0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236" y="3471630"/>
                <a:ext cx="2230098" cy="429926"/>
              </a:xfrm>
              <a:prstGeom prst="rect">
                <a:avLst/>
              </a:prstGeom>
              <a:blipFill>
                <a:blip r:embed="rId4"/>
                <a:stretch>
                  <a:fillRect l="-2725" t="-5479" r="-1635" b="-1506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E6DA666E-0156-4F15-9542-381B8EA1FA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627180" y="2332304"/>
            <a:ext cx="309299" cy="309299"/>
          </a:xfrm>
          <a:prstGeom prst="rect">
            <a:avLst/>
          </a:prstGeom>
        </p:spPr>
      </p:pic>
      <p:sp>
        <p:nvSpPr>
          <p:cNvPr id="19" name="Rounded Rectangle 6">
            <a:extLst>
              <a:ext uri="{FF2B5EF4-FFF2-40B4-BE49-F238E27FC236}">
                <a16:creationId xmlns:a16="http://schemas.microsoft.com/office/drawing/2014/main" id="{19CD4B3F-4F35-4566-98BE-C3630F6D40E4}"/>
              </a:ext>
            </a:extLst>
          </p:cNvPr>
          <p:cNvSpPr/>
          <p:nvPr/>
        </p:nvSpPr>
        <p:spPr bwMode="auto">
          <a:xfrm>
            <a:off x="609825" y="4292177"/>
            <a:ext cx="2016224" cy="864096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Secure</a:t>
            </a:r>
            <a:b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000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7">
                <a:extLst>
                  <a:ext uri="{FF2B5EF4-FFF2-40B4-BE49-F238E27FC236}">
                    <a16:creationId xmlns:a16="http://schemas.microsoft.com/office/drawing/2014/main" id="{57E35F3C-3599-431F-9117-0CE7CB9B48E2}"/>
                  </a:ext>
                </a:extLst>
              </p:cNvPr>
              <p:cNvSpPr/>
              <p:nvPr/>
            </p:nvSpPr>
            <p:spPr bwMode="auto">
              <a:xfrm>
                <a:off x="3338236" y="4292177"/>
                <a:ext cx="2240141" cy="864096"/>
              </a:xfrm>
              <a:prstGeom prst="roundRect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en-US" b="1" dirty="0"/>
                  <a:t>Keys Exposed</a:t>
                </a:r>
              </a:p>
              <a:p>
                <a:pPr algn="ctr"/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he-IL" altLang="en-US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(0</a:t>
                </a:r>
                <a:r>
                  <a:rPr lang="en-US" altLang="en-US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0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1" name="Rounded Rectangle 7">
                <a:extLst>
                  <a:ext uri="{FF2B5EF4-FFF2-40B4-BE49-F238E27FC236}">
                    <a16:creationId xmlns:a16="http://schemas.microsoft.com/office/drawing/2014/main" id="{57E35F3C-3599-431F-9117-0CE7CB9B48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38236" y="4292177"/>
                <a:ext cx="2240141" cy="864096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ed Rectangle 8">
                <a:extLst>
                  <a:ext uri="{FF2B5EF4-FFF2-40B4-BE49-F238E27FC236}">
                    <a16:creationId xmlns:a16="http://schemas.microsoft.com/office/drawing/2014/main" id="{D95FE9DA-D36F-4A16-A1D2-D9677198F602}"/>
                  </a:ext>
                </a:extLst>
              </p:cNvPr>
              <p:cNvSpPr/>
              <p:nvPr/>
            </p:nvSpPr>
            <p:spPr bwMode="auto">
              <a:xfrm>
                <a:off x="6443187" y="4274410"/>
                <a:ext cx="2016224" cy="864096"/>
              </a:xfrm>
              <a:prstGeom prst="roundRect">
                <a:avLst/>
              </a:prstGeom>
              <a:solidFill>
                <a:srgbClr val="C0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en-US" b="1" dirty="0"/>
                  <a:t>Stays insecure</a:t>
                </a:r>
              </a:p>
              <a:p>
                <a:pPr algn="ctr"/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he-IL" altLang="en-US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(0</a:t>
                </a:r>
                <a:r>
                  <a:rPr lang="en-US" altLang="en-US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0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2" name="Rounded Rectangle 8">
                <a:extLst>
                  <a:ext uri="{FF2B5EF4-FFF2-40B4-BE49-F238E27FC236}">
                    <a16:creationId xmlns:a16="http://schemas.microsoft.com/office/drawing/2014/main" id="{D95FE9DA-D36F-4A16-A1D2-D9677198F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43187" y="4274410"/>
                <a:ext cx="2016224" cy="864096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41DD8A5-9DB1-4AD5-8B0E-604B0DF7C121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 bwMode="auto">
          <a:xfrm>
            <a:off x="2626049" y="4724225"/>
            <a:ext cx="712187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ACE825-F61B-4F35-A833-1EF707EE457D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 bwMode="auto">
          <a:xfrm flipV="1">
            <a:off x="5578377" y="4706458"/>
            <a:ext cx="864810" cy="1776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050C5A-A7CD-448B-A118-C7C082FF657B}"/>
              </a:ext>
            </a:extLst>
          </p:cNvPr>
          <p:cNvCxnSpPr>
            <a:stCxn id="22" idx="3"/>
          </p:cNvCxnSpPr>
          <p:nvPr/>
        </p:nvCxnSpPr>
        <p:spPr bwMode="auto">
          <a:xfrm>
            <a:off x="8459411" y="4706458"/>
            <a:ext cx="3600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A9AA52-9BA0-4ACB-9F1B-CBC8A814726B}"/>
              </a:ext>
            </a:extLst>
          </p:cNvPr>
          <p:cNvCxnSpPr>
            <a:stCxn id="19" idx="2"/>
          </p:cNvCxnSpPr>
          <p:nvPr/>
        </p:nvCxnSpPr>
        <p:spPr bwMode="auto">
          <a:xfrm>
            <a:off x="1617937" y="5156273"/>
            <a:ext cx="1152128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46F7F25-DB16-4EA6-910D-C5FDFEDDA771}"/>
              </a:ext>
            </a:extLst>
          </p:cNvPr>
          <p:cNvCxnSpPr>
            <a:cxnSpLocks/>
            <a:stCxn id="21" idx="2"/>
          </p:cNvCxnSpPr>
          <p:nvPr/>
        </p:nvCxnSpPr>
        <p:spPr bwMode="auto">
          <a:xfrm>
            <a:off x="4458307" y="5156273"/>
            <a:ext cx="1120070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C6ACB5-AE5E-4607-A160-84D5E4345C51}"/>
                  </a:ext>
                </a:extLst>
              </p:cNvPr>
              <p:cNvSpPr txBox="1"/>
              <p:nvPr/>
            </p:nvSpPr>
            <p:spPr>
              <a:xfrm>
                <a:off x="925551" y="5622393"/>
                <a:ext cx="306712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C6ACB5-AE5E-4607-A160-84D5E4345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51" y="5622393"/>
                <a:ext cx="3067126" cy="400110"/>
              </a:xfrm>
              <a:prstGeom prst="rect">
                <a:avLst/>
              </a:prstGeom>
              <a:blipFill>
                <a:blip r:embed="rId1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230DCDC-A11A-4D37-B0A1-FD4AA9183535}"/>
                  </a:ext>
                </a:extLst>
              </p:cNvPr>
              <p:cNvSpPr txBox="1"/>
              <p:nvPr/>
            </p:nvSpPr>
            <p:spPr>
              <a:xfrm>
                <a:off x="4377944" y="5628485"/>
                <a:ext cx="3071738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230DCDC-A11A-4D37-B0A1-FD4AA9183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944" y="5628485"/>
                <a:ext cx="3071738" cy="400110"/>
              </a:xfrm>
              <a:prstGeom prst="rect">
                <a:avLst/>
              </a:prstGeom>
              <a:blipFill>
                <a:blip r:embed="rId1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DC679ED-8380-42DF-9B8B-1C858A29DBB7}"/>
              </a:ext>
            </a:extLst>
          </p:cNvPr>
          <p:cNvCxnSpPr/>
          <p:nvPr/>
        </p:nvCxnSpPr>
        <p:spPr bwMode="auto">
          <a:xfrm>
            <a:off x="7449682" y="5138506"/>
            <a:ext cx="1008112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701DAEB-3B24-4B86-8383-F44495CE09D9}"/>
                  </a:ext>
                </a:extLst>
              </p:cNvPr>
              <p:cNvSpPr txBox="1"/>
              <p:nvPr/>
            </p:nvSpPr>
            <p:spPr>
              <a:xfrm>
                <a:off x="7867035" y="5622393"/>
                <a:ext cx="98770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701DAEB-3B24-4B86-8383-F44495CE0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035" y="5622393"/>
                <a:ext cx="987706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D66D64CE-B793-C14F-96E8-0DC39DDDDA2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3859452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  <p:bldP spid="21" grpId="0" animBg="1"/>
      <p:bldP spid="22" grpId="0" animBg="1"/>
      <p:bldP spid="28" grpId="0" animBg="1"/>
      <p:bldP spid="29" grpId="0" animBg="1"/>
      <p:bldP spid="3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4400" dirty="0"/>
              <a:t>Recover Security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US" sz="2800" dirty="0">
                    <a:solidFill>
                      <a:schemeClr val="tx1"/>
                    </a:solidFill>
                  </a:rPr>
                  <a:t>Can we also </a:t>
                </a:r>
                <a:r>
                  <a:rPr lang="en-US" altLang="en-US" sz="2800" b="1" dirty="0">
                    <a:solidFill>
                      <a:schemeClr val="tx1"/>
                    </a:solidFill>
                  </a:rPr>
                  <a:t>recover </a:t>
                </a:r>
                <a:r>
                  <a:rPr lang="en-US" altLang="en-US" sz="2800" dirty="0">
                    <a:solidFill>
                      <a:schemeClr val="tx1"/>
                    </a:solidFill>
                  </a:rPr>
                  <a:t>security?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𝑀𝐾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en-US" sz="2400" dirty="0">
                    <a:solidFill>
                      <a:srgbClr val="FF0000"/>
                    </a:solidFill>
                  </a:rPr>
                  <a:t> exposed, yet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𝑀𝐾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,</a:t>
                </a:r>
                <a:r>
                  <a:rPr lang="en-US" alt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𝑀𝐾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alt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r>
                      <a:rPr lang="en-US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altLang="en-US" sz="2400" dirty="0">
                    <a:solidFill>
                      <a:srgbClr val="FF0000"/>
                    </a:solidFill>
                  </a:rPr>
                  <a:t> secure ?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Idea: assume </a:t>
                </a:r>
                <a:r>
                  <a:rPr lang="en-US" altLang="en-US" sz="2400" b="1" dirty="0"/>
                  <a:t>no attack</a:t>
                </a:r>
                <a:r>
                  <a:rPr lang="en-US" altLang="en-US" sz="2400" dirty="0"/>
                  <a:t> during ‘recovery session’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altLang="en-US" sz="2400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  <a:blipFill>
                <a:blip r:embed="rId3"/>
                <a:stretch>
                  <a:fillRect l="-296" t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 bwMode="auto">
          <a:xfrm>
            <a:off x="609825" y="3668753"/>
            <a:ext cx="2016224" cy="864096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Keys Exposed</a:t>
            </a:r>
            <a:endParaRPr lang="en-US" altLang="en-US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3259350" y="3668753"/>
            <a:ext cx="2430537" cy="864096"/>
          </a:xfrm>
          <a:prstGeom prst="roundRect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No attack: recover </a:t>
            </a:r>
            <a:r>
              <a:rPr lang="en-US" altLang="en-US" sz="1400" b="1" dirty="0"/>
              <a:t>!</a:t>
            </a:r>
            <a:endParaRPr lang="en-US" altLang="en-US" sz="1400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he-IL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6517951" y="3668753"/>
            <a:ext cx="2016224" cy="864096"/>
          </a:xfrm>
          <a:prstGeom prst="roundRect">
            <a:avLst/>
          </a:prstGeom>
          <a:solidFill>
            <a:srgbClr val="00A24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Stays secure</a:t>
            </a:r>
            <a:endParaRPr lang="en-US" altLang="en-US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he-IL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2000" dirty="0">
              <a:solidFill>
                <a:srgbClr val="FFFF00"/>
              </a:solidFill>
            </a:endParaRPr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 bwMode="auto">
          <a:xfrm>
            <a:off x="2626049" y="4100801"/>
            <a:ext cx="633301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 bwMode="auto">
          <a:xfrm>
            <a:off x="5689887" y="4100801"/>
            <a:ext cx="828064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9" idx="3"/>
          </p:cNvCxnSpPr>
          <p:nvPr/>
        </p:nvCxnSpPr>
        <p:spPr bwMode="auto">
          <a:xfrm>
            <a:off x="8534175" y="4100801"/>
            <a:ext cx="3600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>
            <a:stCxn id="7" idx="2"/>
          </p:cNvCxnSpPr>
          <p:nvPr/>
        </p:nvCxnSpPr>
        <p:spPr bwMode="auto">
          <a:xfrm>
            <a:off x="1617937" y="4532849"/>
            <a:ext cx="1152128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8" idx="2"/>
          </p:cNvCxnSpPr>
          <p:nvPr/>
        </p:nvCxnSpPr>
        <p:spPr bwMode="auto">
          <a:xfrm>
            <a:off x="4474619" y="4532849"/>
            <a:ext cx="1215268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567461" y="4998969"/>
                <a:ext cx="242521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461" y="4998969"/>
                <a:ext cx="2425216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831160" y="5001799"/>
                <a:ext cx="2430537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160" y="5001799"/>
                <a:ext cx="2430537" cy="400110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 bwMode="auto">
          <a:xfrm>
            <a:off x="7449682" y="4515082"/>
            <a:ext cx="1008112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2EF4F9-C781-4B8F-A68A-DD43728DFEA9}"/>
                  </a:ext>
                </a:extLst>
              </p:cNvPr>
              <p:cNvSpPr txBox="1"/>
              <p:nvPr/>
            </p:nvSpPr>
            <p:spPr>
              <a:xfrm>
                <a:off x="7867035" y="4998969"/>
                <a:ext cx="98770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2EF4F9-C781-4B8F-A68A-DD43728DF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035" y="4998969"/>
                <a:ext cx="98770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FDF9F40C-5555-7A4E-836D-FD59CD4279F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2971403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5" grpId="0" animBg="1"/>
      <p:bldP spid="16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Handshake Protocols Extensions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965304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537" y="290513"/>
            <a:ext cx="8495208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Recover Security (RS)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6403" y="958312"/>
                <a:ext cx="8521548" cy="156881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sz="2400" dirty="0">
                    <a:solidFill>
                      <a:srgbClr val="FF00FF"/>
                    </a:solidFill>
                  </a:rPr>
                  <a:t>Recover security: </a:t>
                </a:r>
                <a:r>
                  <a:rPr lang="en-US" altLang="en-US" sz="2400" dirty="0"/>
                  <a:t>session </a:t>
                </a:r>
                <a:r>
                  <a:rPr lang="en-US" altLang="en-US" sz="2400" i="1" kern="12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400" dirty="0"/>
                  <a:t> secure if :</a:t>
                </a:r>
                <a:endParaRPr lang="en-US" sz="2400" dirty="0">
                  <a:solidFill>
                    <a:srgbClr val="FF00FF"/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session </a:t>
                </a:r>
                <a:r>
                  <a:rPr lang="en-US" altLang="en-US" sz="2400" i="1" kern="12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400" dirty="0"/>
                  <a:t> is secure if it’s keys are not given to attacker, and either session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en-US" sz="2400" dirty="0"/>
                  <a:t> is secure, or there is no attack during session </a:t>
                </a:r>
                <a:r>
                  <a:rPr lang="en-US" altLang="en-US" sz="2400" i="1" kern="12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en-US" sz="2400" kern="1200" dirty="0">
                  <a:solidFill>
                    <a:schemeClr val="tx1"/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How? The RS-Ratchet Protocol: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), </m:t>
                    </m:r>
                    <m:sSub>
                      <m:sSubPr>
                        <m:ctrlPr>
                          <a:rPr lang="en-US" alt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en-US" sz="2400" dirty="0"/>
                  <a:t> denote session’s </a:t>
                </a:r>
                <a14:m>
                  <m:oMath xmlns:m="http://schemas.openxmlformats.org/officeDocument/2006/math">
                    <m:r>
                      <a:rPr lang="en-US" altLang="en-US" sz="24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400" dirty="0"/>
                  <a:t>nonces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Then: </a:t>
                </a:r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6403" y="958312"/>
                <a:ext cx="8521548" cy="1568813"/>
              </a:xfrm>
              <a:blipFill>
                <a:blip r:embed="rId3"/>
                <a:stretch>
                  <a:fillRect l="-286" t="-5426" b="-8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upload.wikimedia.org/wikipedia/commons/thumb/1/17/Ratchet_example.gif/100px-Ratchet_example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436" y="2611688"/>
            <a:ext cx="749994" cy="62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626852" y="3314792"/>
                <a:ext cx="3469861" cy="39651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en-US" i="1" dirty="0" smtClean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MK</m:t>
                      </m:r>
                      <m:r>
                        <m:rPr>
                          <m:nor/>
                        </m:rPr>
                        <a:rPr lang="en-US" altLang="en-US" i="1" baseline="-25000" dirty="0" smtClean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852" y="3314792"/>
                <a:ext cx="3469861" cy="396519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6">
            <a:extLst>
              <a:ext uri="{FF2B5EF4-FFF2-40B4-BE49-F238E27FC236}">
                <a16:creationId xmlns:a16="http://schemas.microsoft.com/office/drawing/2014/main" id="{0C5F3FE1-429A-408B-949C-02BE08C38F9E}"/>
              </a:ext>
            </a:extLst>
          </p:cNvPr>
          <p:cNvSpPr/>
          <p:nvPr/>
        </p:nvSpPr>
        <p:spPr bwMode="auto">
          <a:xfrm>
            <a:off x="359052" y="3898850"/>
            <a:ext cx="2016224" cy="1278374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Keys Exposed</a:t>
            </a: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7">
                <a:extLst>
                  <a:ext uri="{FF2B5EF4-FFF2-40B4-BE49-F238E27FC236}">
                    <a16:creationId xmlns:a16="http://schemas.microsoft.com/office/drawing/2014/main" id="{AFA0FD0D-D4DE-47B8-BE7D-2E55AE560AF8}"/>
                  </a:ext>
                </a:extLst>
              </p:cNvPr>
              <p:cNvSpPr/>
              <p:nvPr/>
            </p:nvSpPr>
            <p:spPr bwMode="auto">
              <a:xfrm>
                <a:off x="3037424" y="3898850"/>
                <a:ext cx="2507152" cy="1278374"/>
              </a:xfrm>
              <a:prstGeom prst="roundRect">
                <a:avLst/>
              </a:prstGeom>
              <a:solidFill>
                <a:srgbClr val="0000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en-US" b="1" dirty="0"/>
                  <a:t>No attack: recover !</a:t>
                </a:r>
              </a:p>
              <a:p>
                <a:pPr algn="ctr"/>
                <a:r>
                  <a:rPr lang="en-US" altLang="en-US" sz="120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he-IL" altLang="en-US" sz="1200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sz="120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2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sz="12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)⊕</m:t>
                    </m:r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sz="12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2)</m:t>
                    </m:r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200" i="1" baseline="-25000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Rounded Rectangle 7">
                <a:extLst>
                  <a:ext uri="{FF2B5EF4-FFF2-40B4-BE49-F238E27FC236}">
                    <a16:creationId xmlns:a16="http://schemas.microsoft.com/office/drawing/2014/main" id="{AFA0FD0D-D4DE-47B8-BE7D-2E55AE560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37424" y="3898850"/>
                <a:ext cx="2507152" cy="127837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le 8">
                <a:extLst>
                  <a:ext uri="{FF2B5EF4-FFF2-40B4-BE49-F238E27FC236}">
                    <a16:creationId xmlns:a16="http://schemas.microsoft.com/office/drawing/2014/main" id="{27A973BC-A8E3-443D-A1FF-CA4DAE1840E0}"/>
                  </a:ext>
                </a:extLst>
              </p:cNvPr>
              <p:cNvSpPr/>
              <p:nvPr/>
            </p:nvSpPr>
            <p:spPr bwMode="auto">
              <a:xfrm>
                <a:off x="6099716" y="3898850"/>
                <a:ext cx="2507151" cy="1278374"/>
              </a:xfrm>
              <a:prstGeom prst="roundRect">
                <a:avLst/>
              </a:prstGeom>
              <a:solidFill>
                <a:srgbClr val="00A249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en-US" b="1" dirty="0"/>
                  <a:t>Stays secure</a:t>
                </a:r>
                <a:endParaRPr lang="en-US" altLang="en-US" i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en-US" sz="120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1200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en-US" sz="120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sz="12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 sz="12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d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⊕</m:t>
                    </m:r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 sz="12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d>
                    <m:r>
                      <a:rPr lang="en-US" altLang="en-US" sz="12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200" i="1" baseline="-25000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Rounded Rectangle 8">
                <a:extLst>
                  <a:ext uri="{FF2B5EF4-FFF2-40B4-BE49-F238E27FC236}">
                    <a16:creationId xmlns:a16="http://schemas.microsoft.com/office/drawing/2014/main" id="{27A973BC-A8E3-443D-A1FF-CA4DAE1840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9716" y="3898850"/>
                <a:ext cx="2507151" cy="127837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626DAE-2F7E-4D08-B0C3-2DA84102AF7D}"/>
              </a:ext>
            </a:extLst>
          </p:cNvPr>
          <p:cNvCxnSpPr>
            <a:stCxn id="20" idx="3"/>
            <a:endCxn id="23" idx="1"/>
          </p:cNvCxnSpPr>
          <p:nvPr/>
        </p:nvCxnSpPr>
        <p:spPr bwMode="auto">
          <a:xfrm>
            <a:off x="2375276" y="4538037"/>
            <a:ext cx="662148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398DE3C-6618-48B1-836D-BBAB9F1C832D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 bwMode="auto">
          <a:xfrm>
            <a:off x="5544576" y="4538037"/>
            <a:ext cx="5551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88BD126-9E7E-423C-A256-F81DBE454310}"/>
              </a:ext>
            </a:extLst>
          </p:cNvPr>
          <p:cNvCxnSpPr>
            <a:cxnSpLocks/>
            <a:stCxn id="24" idx="3"/>
          </p:cNvCxnSpPr>
          <p:nvPr/>
        </p:nvCxnSpPr>
        <p:spPr bwMode="auto">
          <a:xfrm>
            <a:off x="8606867" y="4538037"/>
            <a:ext cx="178081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B1D3311-6F2F-4C4B-90FA-17D0CFE5C029}"/>
              </a:ext>
            </a:extLst>
          </p:cNvPr>
          <p:cNvCxnSpPr>
            <a:stCxn id="20" idx="2"/>
          </p:cNvCxnSpPr>
          <p:nvPr/>
        </p:nvCxnSpPr>
        <p:spPr bwMode="auto">
          <a:xfrm>
            <a:off x="1367164" y="5177224"/>
            <a:ext cx="851929" cy="32032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5B6B8C5-C44C-4E7A-ADA3-3E7993E1A44D}"/>
              </a:ext>
            </a:extLst>
          </p:cNvPr>
          <p:cNvCxnSpPr>
            <a:stCxn id="23" idx="2"/>
          </p:cNvCxnSpPr>
          <p:nvPr/>
        </p:nvCxnSpPr>
        <p:spPr bwMode="auto">
          <a:xfrm>
            <a:off x="4291000" y="5177224"/>
            <a:ext cx="779307" cy="32032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256614A-C816-470E-BEBA-359B5E6B9404}"/>
                  </a:ext>
                </a:extLst>
              </p:cNvPr>
              <p:cNvSpPr txBox="1"/>
              <p:nvPr/>
            </p:nvSpPr>
            <p:spPr>
              <a:xfrm>
                <a:off x="591015" y="5573035"/>
                <a:ext cx="2996869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256614A-C816-470E-BEBA-359B5E6B9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15" y="5573035"/>
                <a:ext cx="2996869" cy="400110"/>
              </a:xfrm>
              <a:prstGeom prst="rect">
                <a:avLst/>
              </a:prstGeom>
              <a:blipFill>
                <a:blip r:embed="rId8"/>
                <a:stretch>
                  <a:fillRect r="-20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F01826-85C3-4583-940A-E31EBFC5C988}"/>
                  </a:ext>
                </a:extLst>
              </p:cNvPr>
              <p:cNvSpPr txBox="1"/>
              <p:nvPr/>
            </p:nvSpPr>
            <p:spPr>
              <a:xfrm>
                <a:off x="3863743" y="5573035"/>
                <a:ext cx="3071738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F01826-85C3-4583-940A-E31EBFC5C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43" y="5573035"/>
                <a:ext cx="3071738" cy="40011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AA9A29-3780-42FE-A2EA-16AB6FCE6DF3}"/>
              </a:ext>
            </a:extLst>
          </p:cNvPr>
          <p:cNvCxnSpPr/>
          <p:nvPr/>
        </p:nvCxnSpPr>
        <p:spPr bwMode="auto">
          <a:xfrm>
            <a:off x="7270917" y="5188375"/>
            <a:ext cx="381864" cy="30917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89DD80B-53F9-4245-8C91-C20CFA09E803}"/>
                  </a:ext>
                </a:extLst>
              </p:cNvPr>
              <p:cNvSpPr txBox="1"/>
              <p:nvPr/>
            </p:nvSpPr>
            <p:spPr>
              <a:xfrm>
                <a:off x="7410179" y="5573035"/>
                <a:ext cx="98770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89DD80B-53F9-4245-8C91-C20CFA09E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179" y="5573035"/>
                <a:ext cx="987706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49652BDE-7F05-9847-9DCC-0C7D5DC95BFD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354051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3" grpId="0" animBg="1"/>
      <p:bldP spid="24" grpId="0" animBg="1"/>
      <p:bldP spid="30" grpId="0" animBg="1"/>
      <p:bldP spid="31" grpId="0" animBg="1"/>
      <p:bldP spid="3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536" y="237867"/>
            <a:ext cx="8496944" cy="733425"/>
          </a:xfrm>
        </p:spPr>
        <p:txBody>
          <a:bodyPr/>
          <a:lstStyle/>
          <a:p>
            <a:pPr eaLnBrk="1" hangingPunct="1">
              <a:buClrTx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Stronger Notion of Resiliency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24549" y="995089"/>
                <a:ext cx="8352928" cy="3129369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b="1" dirty="0">
                    <a:solidFill>
                      <a:srgbClr val="FF00FF"/>
                    </a:solidFill>
                  </a:rPr>
                  <a:t>Perfect</a:t>
                </a:r>
                <a:r>
                  <a:rPr lang="en-US" altLang="en-US" sz="2400" dirty="0">
                    <a:solidFill>
                      <a:srgbClr val="FF00FF"/>
                    </a:solidFill>
                  </a:rPr>
                  <a:t> Forward Secrecy (PFS):</a:t>
                </a:r>
                <a:r>
                  <a:rPr lang="en-US" altLang="en-US" sz="2000" dirty="0">
                    <a:solidFill>
                      <a:srgbClr val="FF00FF"/>
                    </a:solidFill>
                  </a:rPr>
                  <a:t> </a:t>
                </a:r>
                <a:r>
                  <a:rPr lang="en-US" altLang="en-US" sz="2400" dirty="0"/>
                  <a:t>session </a:t>
                </a:r>
                <a:r>
                  <a:rPr lang="en-US" altLang="en-US" sz="2400" i="1" kern="12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400" dirty="0"/>
                  <a:t> is secure </a:t>
                </a:r>
                <a:r>
                  <a:rPr lang="en-US" altLang="en-US" sz="2400" dirty="0">
                    <a:solidFill>
                      <a:schemeClr val="tx1"/>
                    </a:solidFill>
                  </a:rPr>
                  <a:t>even if attacker </a:t>
                </a:r>
                <a:r>
                  <a:rPr lang="en-US" altLang="en-US" sz="2400" kern="12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is </a:t>
                </a:r>
                <a:r>
                  <a:rPr lang="en-US" sz="2400" kern="1200" dirty="0">
                    <a:solidFill>
                      <a:schemeClr val="tx1"/>
                    </a:solidFill>
                  </a:rPr>
                  <a:t>given, only </a:t>
                </a:r>
                <a:r>
                  <a:rPr lang="en-US" altLang="en-US" sz="2400" b="1" u="sng" kern="12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after</a:t>
                </a:r>
                <a:r>
                  <a:rPr lang="en-US" altLang="en-US" sz="2400" kern="12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session </a:t>
                </a:r>
                <a14:m>
                  <m:oMath xmlns:m="http://schemas.openxmlformats.org/officeDocument/2006/math">
                    <m:r>
                      <a:rPr lang="en-US" altLang="en-US" sz="24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400" dirty="0">
                    <a:solidFill>
                      <a:schemeClr val="accent2"/>
                    </a:solidFill>
                  </a:rPr>
                  <a:t> ends, </a:t>
                </a:r>
                <a:r>
                  <a:rPr lang="en-US" sz="2400" kern="1200" dirty="0">
                    <a:solidFill>
                      <a:schemeClr val="tx1"/>
                    </a:solidFill>
                  </a:rPr>
                  <a:t>all keys of 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all</a:t>
                </a:r>
                <a:r>
                  <a:rPr lang="en-US" sz="2400" kern="1200" dirty="0">
                    <a:solidFill>
                      <a:schemeClr val="tx1"/>
                    </a:solidFill>
                  </a:rPr>
                  <a:t> other sessions, 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and</a:t>
                </a:r>
                <a:r>
                  <a:rPr lang="en-US" sz="2400" kern="1200" dirty="0">
                    <a:solidFill>
                      <a:schemeClr val="tx1"/>
                    </a:solidFill>
                  </a:rPr>
                  <a:t> Master Key of session </a:t>
                </a:r>
                <a:r>
                  <a:rPr lang="en-US" sz="2400" i="1" kern="12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en-US" altLang="en-US" sz="2400" i="1" kern="12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i="1" kern="12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 include future and past sessions.</a:t>
                </a:r>
                <a:br>
                  <a:rPr lang="en-US" altLang="en-US" sz="2000" dirty="0">
                    <a:solidFill>
                      <a:schemeClr val="accent2"/>
                    </a:solidFill>
                  </a:rPr>
                </a:br>
                <a:br>
                  <a:rPr lang="en-US" altLang="en-US" sz="2000" dirty="0">
                    <a:solidFill>
                      <a:schemeClr val="accent2"/>
                    </a:solidFill>
                  </a:rPr>
                </a:br>
                <a:endParaRPr lang="en-US" altLang="en-US" sz="2000" dirty="0">
                  <a:solidFill>
                    <a:schemeClr val="accent2"/>
                  </a:solidFill>
                </a:endParaRPr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b="1" dirty="0">
                    <a:solidFill>
                      <a:srgbClr val="FF00FF"/>
                    </a:solidFill>
                  </a:rPr>
                  <a:t>Perfect</a:t>
                </a:r>
                <a:r>
                  <a:rPr lang="en-US" altLang="en-US" sz="2400" dirty="0">
                    <a:solidFill>
                      <a:srgbClr val="FF00FF"/>
                    </a:solidFill>
                  </a:rPr>
                  <a:t> Recover Security (PRS): </a:t>
                </a:r>
                <a:r>
                  <a:rPr lang="en-US" altLang="en-US" sz="2400" dirty="0"/>
                  <a:t>session </a:t>
                </a:r>
                <a:r>
                  <a:rPr lang="en-US" altLang="en-US" sz="2400" i="1" kern="12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400" dirty="0"/>
                  <a:t> is secure if it’s keys are not given to attacker, and either session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en-US" sz="2400" dirty="0"/>
                  <a:t> is secure, or there is no MitM attack during session </a:t>
                </a:r>
                <a:r>
                  <a:rPr lang="en-US" altLang="en-US" sz="2400" i="1" kern="12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sz="2400" i="1" kern="12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How? </a:t>
                </a:r>
                <a:r>
                  <a:rPr lang="en-US" altLang="en-US" sz="2000" b="1" u="sng" dirty="0"/>
                  <a:t>public-key</a:t>
                </a:r>
                <a:r>
                  <a:rPr lang="en-US" altLang="en-US" sz="2000" dirty="0"/>
                  <a:t> (key exchange) protocols – next topic!</a:t>
                </a:r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24549" y="995089"/>
                <a:ext cx="8352928" cy="3129369"/>
              </a:xfrm>
              <a:blipFill>
                <a:blip r:embed="rId3"/>
                <a:stretch>
                  <a:fillRect l="-303" t="-2834" r="-910" b="-27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2CF1B-2EFD-C045-A2F3-C1FD37CB6F9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98327956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/>
              <a:t>Resiliency Notions: Shared + Public Key</a:t>
            </a:r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4116310-0D19-4644-8F89-27968BE650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2744400"/>
                  </p:ext>
                </p:extLst>
              </p:nvPr>
            </p:nvGraphicFramePr>
            <p:xfrm>
              <a:off x="388938" y="1097559"/>
              <a:ext cx="8296275" cy="352017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66889">
                      <a:extLst>
                        <a:ext uri="{9D8B030D-6E8A-4147-A177-3AD203B41FA5}">
                          <a16:colId xmlns:a16="http://schemas.microsoft.com/office/drawing/2014/main" val="421064172"/>
                        </a:ext>
                      </a:extLst>
                    </a:gridCol>
                    <a:gridCol w="5020789">
                      <a:extLst>
                        <a:ext uri="{9D8B030D-6E8A-4147-A177-3AD203B41FA5}">
                          <a16:colId xmlns:a16="http://schemas.microsoft.com/office/drawing/2014/main" val="2855857659"/>
                        </a:ext>
                      </a:extLst>
                    </a:gridCol>
                    <a:gridCol w="1308597">
                      <a:extLst>
                        <a:ext uri="{9D8B030D-6E8A-4147-A177-3AD203B41FA5}">
                          <a16:colId xmlns:a16="http://schemas.microsoft.com/office/drawing/2014/main" val="2740830257"/>
                        </a:ext>
                      </a:extLst>
                    </a:gridCol>
                  </a:tblGrid>
                  <a:tr h="50405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/>
                            <a:t>Notion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>
                              <a:solidFill>
                                <a:schemeClr val="bg1"/>
                              </a:solidFill>
                            </a:rPr>
                            <a:t>S</a:t>
                          </a:r>
                          <a:r>
                            <a:rPr lang="en-US" sz="1600" baseline="0" dirty="0">
                              <a:solidFill>
                                <a:schemeClr val="bg1"/>
                              </a:solidFill>
                            </a:rPr>
                            <a:t>ession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sz="2000" baseline="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sz="1600" baseline="0" dirty="0">
                              <a:solidFill>
                                <a:schemeClr val="bg1"/>
                              </a:solidFill>
                            </a:rPr>
                            <a:t>is secure if keys not exposed, and…</a:t>
                          </a:r>
                          <a:endParaRPr 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Crypto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16470541"/>
                      </a:ext>
                    </a:extLst>
                  </a:tr>
                  <a:tr h="638678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/>
                            <a:t>Secure</a:t>
                          </a:r>
                          <a:br>
                            <a:rPr lang="en-US" sz="1600"/>
                          </a:br>
                          <a:r>
                            <a:rPr lang="en-US" sz="1600" baseline="0"/>
                            <a:t>key-setup</a:t>
                          </a:r>
                          <a:endParaRPr lang="en-US"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… attacker is given </a:t>
                          </a:r>
                          <a:r>
                            <a:rPr kumimoji="0" lang="en-US" altLang="en-US" sz="1600" b="0" i="0" u="sng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session key</a:t>
                          </a:r>
                          <a:r>
                            <a:rPr kumimoji="0" lang="en-US" altLang="en-US" sz="16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𝑗</m:t>
                                  </m:r>
                                  <m: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≠</m:t>
                                  </m:r>
                                  <m: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𝑖</m:t>
                                  </m:r>
                                </m:e>
                              </m:d>
                            </m:oMath>
                          </a14:m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.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Master key never exposed !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26535487"/>
                      </a:ext>
                    </a:extLst>
                  </a:tr>
                  <a:tr h="57606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Forward secrecy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… attacker</a:t>
                          </a:r>
                          <a:r>
                            <a:rPr lang="en-US" sz="1600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is given </a:t>
                          </a:r>
                          <a:r>
                            <a:rPr lang="en-US" sz="16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all</a:t>
                          </a:r>
                          <a:r>
                            <a:rPr lang="en-US" sz="1600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k</a:t>
                          </a:r>
                          <a:r>
                            <a:rPr lang="en-US" altLang="en-US" sz="160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eys</a:t>
                          </a:r>
                          <a:r>
                            <a:rPr lang="en-US" altLang="en-US" sz="1600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 </a:t>
                          </a:r>
                          <a:br>
                            <a:rPr lang="en-US" altLang="en-US" sz="1600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</a:br>
                          <a:r>
                            <a:rPr lang="en-US" altLang="en-US" sz="1600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of </a:t>
                          </a:r>
                          <a:r>
                            <a:rPr lang="en-US" altLang="en-US" sz="1600" u="none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sessions &gt;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89178282"/>
                      </a:ext>
                    </a:extLst>
                  </a:tr>
                  <a:tr h="57606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altLang="en-US" sz="1600" dirty="0">
                              <a:solidFill>
                                <a:schemeClr val="tx1"/>
                              </a:solidFill>
                            </a:rPr>
                            <a:t>Perfect Forward Secrecy (PFS)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… is also given all keys of sessions &lt;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</a:t>
                          </a:r>
                          <a:b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</a:br>
                          <a:r>
                            <a:rPr kumimoji="0" lang="en-US" altLang="en-US" sz="1600" b="0" i="0" u="sng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but  only  after </a:t>
                          </a: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session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sz="1600" b="0" i="0" u="sng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ended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Public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8747220"/>
                      </a:ext>
                    </a:extLst>
                  </a:tr>
                  <a:tr h="57606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Recover</a:t>
                          </a:r>
                          <a:r>
                            <a:rPr lang="en-US" sz="1600" baseline="0" dirty="0"/>
                            <a:t> Security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… if no attack during session 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or if previous session,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is secure</a:t>
                          </a: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0637"/>
                      </a:ext>
                    </a:extLst>
                  </a:tr>
                  <a:tr h="57606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Perfect Recover</a:t>
                          </a:r>
                          <a:r>
                            <a:rPr lang="en-US" sz="1600" baseline="0" dirty="0"/>
                            <a:t> Security (PRS)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… if no </a:t>
                          </a:r>
                          <a:r>
                            <a:rPr kumimoji="0" lang="en-US" altLang="en-US" sz="1600" b="1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MitM</a:t>
                          </a: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 attack during session 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or if previous session,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is secure</a:t>
                          </a: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Public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52578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4116310-0D19-4644-8F89-27968BE650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2744400"/>
                  </p:ext>
                </p:extLst>
              </p:nvPr>
            </p:nvGraphicFramePr>
            <p:xfrm>
              <a:off x="388938" y="1097559"/>
              <a:ext cx="8296275" cy="352017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66889">
                      <a:extLst>
                        <a:ext uri="{9D8B030D-6E8A-4147-A177-3AD203B41FA5}">
                          <a16:colId xmlns:a16="http://schemas.microsoft.com/office/drawing/2014/main" val="421064172"/>
                        </a:ext>
                      </a:extLst>
                    </a:gridCol>
                    <a:gridCol w="5020789">
                      <a:extLst>
                        <a:ext uri="{9D8B030D-6E8A-4147-A177-3AD203B41FA5}">
                          <a16:colId xmlns:a16="http://schemas.microsoft.com/office/drawing/2014/main" val="2855857659"/>
                        </a:ext>
                      </a:extLst>
                    </a:gridCol>
                    <a:gridCol w="1308597">
                      <a:extLst>
                        <a:ext uri="{9D8B030D-6E8A-4147-A177-3AD203B41FA5}">
                          <a16:colId xmlns:a16="http://schemas.microsoft.com/office/drawing/2014/main" val="2740830257"/>
                        </a:ext>
                      </a:extLst>
                    </a:gridCol>
                  </a:tblGrid>
                  <a:tr h="50405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/>
                            <a:t>Notion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320" t="-1205" r="-26578" b="-612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Crypto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16470541"/>
                      </a:ext>
                    </a:extLst>
                  </a:tr>
                  <a:tr h="638678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/>
                            <a:t>Secure</a:t>
                          </a:r>
                          <a:br>
                            <a:rPr lang="en-US" sz="1600"/>
                          </a:br>
                          <a:r>
                            <a:rPr lang="en-US" sz="1600" baseline="0"/>
                            <a:t>key-setup</a:t>
                          </a:r>
                          <a:endParaRPr lang="en-US"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320" t="-80000" r="-26578" b="-38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2653548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Forward secrecy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320" t="-180000" r="-26578" b="-28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89178282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altLang="en-US" sz="1600" dirty="0">
                              <a:solidFill>
                                <a:schemeClr val="tx1"/>
                              </a:solidFill>
                            </a:rPr>
                            <a:t>Perfect Forward Secrecy (PFS)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320" t="-309474" r="-26578" b="-2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Public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874722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Recover</a:t>
                          </a:r>
                          <a:r>
                            <a:rPr lang="en-US" sz="1600" baseline="0" dirty="0"/>
                            <a:t> Security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320" t="-409474" r="-26578" b="-1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063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Perfect Recover</a:t>
                          </a:r>
                          <a:r>
                            <a:rPr lang="en-US" sz="1600" baseline="0" dirty="0"/>
                            <a:t> Security (PRS)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320" t="-509474" r="-26578" b="-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Public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52578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3" name="Rounded Rectangle 2">
            <a:extLst>
              <a:ext uri="{FF2B5EF4-FFF2-40B4-BE49-F238E27FC236}">
                <a16:creationId xmlns:a16="http://schemas.microsoft.com/office/drawing/2014/main" id="{745483AD-5AD0-4FC4-BE09-0DD29B0CEE2E}"/>
              </a:ext>
            </a:extLst>
          </p:cNvPr>
          <p:cNvSpPr/>
          <p:nvPr/>
        </p:nvSpPr>
        <p:spPr bwMode="auto">
          <a:xfrm>
            <a:off x="1424774" y="5143060"/>
            <a:ext cx="1224136" cy="576064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/>
              <a:t>Secure key setup</a:t>
            </a:r>
          </a:p>
        </p:txBody>
      </p:sp>
      <p:sp>
        <p:nvSpPr>
          <p:cNvPr id="84" name="Rounded Rectangle 6">
            <a:extLst>
              <a:ext uri="{FF2B5EF4-FFF2-40B4-BE49-F238E27FC236}">
                <a16:creationId xmlns:a16="http://schemas.microsoft.com/office/drawing/2014/main" id="{447EA854-3769-49B1-A418-2E8468D10CEB}"/>
              </a:ext>
            </a:extLst>
          </p:cNvPr>
          <p:cNvSpPr/>
          <p:nvPr/>
        </p:nvSpPr>
        <p:spPr bwMode="auto">
          <a:xfrm>
            <a:off x="3224974" y="5010778"/>
            <a:ext cx="1224136" cy="348306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/>
              <a:t>FS</a:t>
            </a:r>
          </a:p>
        </p:txBody>
      </p:sp>
      <p:sp>
        <p:nvSpPr>
          <p:cNvPr id="85" name="Rounded Rectangle 7">
            <a:extLst>
              <a:ext uri="{FF2B5EF4-FFF2-40B4-BE49-F238E27FC236}">
                <a16:creationId xmlns:a16="http://schemas.microsoft.com/office/drawing/2014/main" id="{A65B7B30-0E59-4A78-916E-4B056661888C}"/>
              </a:ext>
            </a:extLst>
          </p:cNvPr>
          <p:cNvSpPr/>
          <p:nvPr/>
        </p:nvSpPr>
        <p:spPr bwMode="auto">
          <a:xfrm>
            <a:off x="3224974" y="5491365"/>
            <a:ext cx="1224136" cy="348306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/>
              <a:t>RS</a:t>
            </a:r>
          </a:p>
        </p:txBody>
      </p:sp>
      <p:sp>
        <p:nvSpPr>
          <p:cNvPr id="86" name="Rounded Rectangle 8">
            <a:extLst>
              <a:ext uri="{FF2B5EF4-FFF2-40B4-BE49-F238E27FC236}">
                <a16:creationId xmlns:a16="http://schemas.microsoft.com/office/drawing/2014/main" id="{055ED4FB-5AB7-43DA-A36B-E3DC872ADAA3}"/>
              </a:ext>
            </a:extLst>
          </p:cNvPr>
          <p:cNvSpPr/>
          <p:nvPr/>
        </p:nvSpPr>
        <p:spPr bwMode="auto">
          <a:xfrm>
            <a:off x="4998944" y="5010778"/>
            <a:ext cx="1224136" cy="348306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/>
              <a:t>PFS</a:t>
            </a:r>
          </a:p>
        </p:txBody>
      </p:sp>
      <p:sp>
        <p:nvSpPr>
          <p:cNvPr id="87" name="Rounded Rectangle 10">
            <a:extLst>
              <a:ext uri="{FF2B5EF4-FFF2-40B4-BE49-F238E27FC236}">
                <a16:creationId xmlns:a16="http://schemas.microsoft.com/office/drawing/2014/main" id="{3F5E9CD2-352D-4E91-A42E-A30A2F1F6ABE}"/>
              </a:ext>
            </a:extLst>
          </p:cNvPr>
          <p:cNvSpPr/>
          <p:nvPr/>
        </p:nvSpPr>
        <p:spPr bwMode="auto">
          <a:xfrm>
            <a:off x="5025174" y="5474296"/>
            <a:ext cx="1224136" cy="360040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/>
              <a:t>PRS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5ED69A6-9100-47F1-A96E-64C936CDD982}"/>
              </a:ext>
            </a:extLst>
          </p:cNvPr>
          <p:cNvCxnSpPr>
            <a:stCxn id="84" idx="1"/>
            <a:endCxn id="83" idx="3"/>
          </p:cNvCxnSpPr>
          <p:nvPr/>
        </p:nvCxnSpPr>
        <p:spPr bwMode="auto">
          <a:xfrm flipH="1">
            <a:off x="2648910" y="5184931"/>
            <a:ext cx="576064" cy="246161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0A894B5-A9C9-4C0E-AB30-F5A3F163C42C}"/>
              </a:ext>
            </a:extLst>
          </p:cNvPr>
          <p:cNvCxnSpPr>
            <a:stCxn id="85" idx="1"/>
            <a:endCxn id="83" idx="3"/>
          </p:cNvCxnSpPr>
          <p:nvPr/>
        </p:nvCxnSpPr>
        <p:spPr bwMode="auto">
          <a:xfrm flipH="1" flipV="1">
            <a:off x="2648910" y="5431092"/>
            <a:ext cx="576064" cy="23442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C24354D-8B94-4DAE-9E08-4ADB713E3DAF}"/>
              </a:ext>
            </a:extLst>
          </p:cNvPr>
          <p:cNvCxnSpPr>
            <a:stCxn id="86" idx="1"/>
            <a:endCxn id="84" idx="3"/>
          </p:cNvCxnSpPr>
          <p:nvPr/>
        </p:nvCxnSpPr>
        <p:spPr bwMode="auto">
          <a:xfrm flipH="1">
            <a:off x="4449110" y="5184931"/>
            <a:ext cx="549834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AE2F7E7-A268-4C16-B02A-0380E32C5641}"/>
              </a:ext>
            </a:extLst>
          </p:cNvPr>
          <p:cNvCxnSpPr>
            <a:stCxn id="87" idx="1"/>
            <a:endCxn id="85" idx="3"/>
          </p:cNvCxnSpPr>
          <p:nvPr/>
        </p:nvCxnSpPr>
        <p:spPr bwMode="auto">
          <a:xfrm flipH="1">
            <a:off x="4449110" y="5654316"/>
            <a:ext cx="576064" cy="11202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641A7819-E8AE-E145-B4E7-CF31E82C01A5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6352795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200" dirty="0">
                <a:sym typeface="Wingdings" panose="05000000000000000000" pitchFamily="2" charset="2"/>
              </a:rPr>
              <a:t>Chapter 5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Sections 5.3, 5.4, 5.5, and 5.6 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44300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92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BB24D-40C0-BC40-B1E3-0EDF8B24B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Authenticated Request-Response Protocols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56E6B-BC39-FB4B-B2D4-2B4B384AC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Beside authenticating entities, these protocols authenticate the exchange of a request and a response between the entities.</a:t>
            </a:r>
          </a:p>
          <a:p>
            <a:r>
              <a:rPr lang="en-US" sz="2400" dirty="0"/>
              <a:t>Required properties:</a:t>
            </a:r>
          </a:p>
          <a:p>
            <a:pPr lvl="1"/>
            <a:r>
              <a:rPr lang="en-US" sz="2200" b="1" dirty="0"/>
              <a:t>Request authentication.</a:t>
            </a:r>
          </a:p>
          <a:p>
            <a:pPr lvl="2"/>
            <a:r>
              <a:rPr lang="en-US" dirty="0"/>
              <a:t>The request was indeed sent by the peer.</a:t>
            </a:r>
          </a:p>
          <a:p>
            <a:pPr lvl="1"/>
            <a:r>
              <a:rPr lang="en-US" sz="2200" b="1" dirty="0"/>
              <a:t>Response authentication</a:t>
            </a:r>
          </a:p>
          <a:p>
            <a:pPr lvl="2"/>
            <a:r>
              <a:rPr lang="en-US" dirty="0"/>
              <a:t>The response was indeed sent by the peer.</a:t>
            </a:r>
          </a:p>
          <a:p>
            <a:pPr lvl="1"/>
            <a:r>
              <a:rPr lang="en-US" sz="2200" b="1" dirty="0"/>
              <a:t>No replay.</a:t>
            </a:r>
          </a:p>
          <a:p>
            <a:pPr lvl="2"/>
            <a:r>
              <a:rPr lang="en-US" dirty="0"/>
              <a:t>Every request/response was received at most the number of times it was sent by the peer.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44B800-648E-6A40-9980-E708422FE5A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8553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BB24D-40C0-BC40-B1E3-0EDF8B24B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Authenticated Request-Response Protocols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56E6B-BC39-FB4B-B2D4-2B4B384AC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Five variants:</a:t>
            </a:r>
          </a:p>
          <a:p>
            <a:pPr lvl="1"/>
            <a:r>
              <a:rPr lang="en-US" dirty="0"/>
              <a:t>2PP-RR</a:t>
            </a:r>
          </a:p>
          <a:p>
            <a:pPr lvl="1"/>
            <a:r>
              <a:rPr lang="en-US" dirty="0"/>
              <a:t>2RT-2PP</a:t>
            </a:r>
          </a:p>
          <a:p>
            <a:pPr lvl="1"/>
            <a:r>
              <a:rPr lang="en-US" dirty="0"/>
              <a:t>Counter-based-RR</a:t>
            </a:r>
          </a:p>
          <a:p>
            <a:pPr lvl="1"/>
            <a:r>
              <a:rPr lang="en-US" dirty="0"/>
              <a:t>Time-based-RR.</a:t>
            </a:r>
          </a:p>
          <a:p>
            <a:pPr lvl="1"/>
            <a:r>
              <a:rPr lang="en-US" dirty="0"/>
              <a:t>Key-exchange.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3EA55FE-5BB4-7D4F-8B40-E1B0B98E22D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529607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2PP-RR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76225" y="1089933"/>
            <a:ext cx="8372475" cy="1757333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A three-flow nonce-based protocol.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Significant drawback: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The request is sent by the responder and the initiator sends the response.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So initiator has to wait for a request rather sending it!!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AEBDA9-4B59-0D47-A1B5-5432A4197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8" y="3429000"/>
            <a:ext cx="7685514" cy="2192564"/>
          </a:xfrm>
          <a:prstGeom prst="rect">
            <a:avLst/>
          </a:prstGeom>
        </p:spPr>
      </p:pic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63139211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2RT-2PP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76225" y="1089933"/>
            <a:ext cx="8372475" cy="1757333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A four-flow nonce-based protocol.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Mainly fixes the drawback of 2PP-RR (</a:t>
            </a:r>
            <a:r>
              <a:rPr lang="en-US" altLang="en-US" sz="2400">
                <a:solidFill>
                  <a:schemeClr val="tx1"/>
                </a:solidFill>
              </a:rPr>
              <a:t>see previous slide).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he-IL" altLang="he-IL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D859A4-BD33-5B41-B6D4-CEAA3FD0A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75" y="3015343"/>
            <a:ext cx="7710011" cy="216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0385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13657" y="290513"/>
            <a:ext cx="8730343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Counter-Based Authenticated RR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b="1" dirty="0">
                    <a:solidFill>
                      <a:schemeClr val="tx1"/>
                    </a:solidFill>
                  </a:rPr>
                  <a:t>Simple stateful (counter) solution, requiring only one round: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Unidirectional (run once for each direction if both are needed).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Parties maintain synchronized counter 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</a:rPr>
                  <a:t> of requests (and responses) to avoid replay attacks.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Recipient (e.g. Bob) validates counter received is 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Both parties must remember counter</a:t>
                </a:r>
                <a:endParaRPr lang="en-US" alt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  <a:blipFill>
                <a:blip r:embed="rId3"/>
                <a:stretch>
                  <a:fillRect t="-285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he-IL" altLang="he-IL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EFEAC7-201E-804E-8A5A-217B00CA0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71" y="3563546"/>
            <a:ext cx="7348129" cy="253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4988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13657" y="290513"/>
            <a:ext cx="8730343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Time-Based Authenticated RR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b="1" dirty="0">
                    <a:solidFill>
                      <a:schemeClr val="tx1"/>
                    </a:solidFill>
                  </a:rPr>
                  <a:t>Simple stateful (time) solution, requiring only one round: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Use local clocks </a:t>
                </a:r>
                <a:r>
                  <a:rPr lang="en-US" altLang="en-US" sz="1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sz="1800" i="1" baseline="-25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en-US" sz="1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</a:t>
                </a:r>
                <a:r>
                  <a:rPr lang="en-US" altLang="en-US" sz="1800" i="1" baseline="-25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  </a:t>
                </a:r>
                <a:r>
                  <a:rPr lang="en-US" altLang="en-US" sz="1800" dirty="0"/>
                  <a:t>instead of counters with two assumptions: bounded delays and bounded clock skews.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Responder (Bob): 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Rejects request if: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en-US" sz="1800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en-US" sz="1800" dirty="0"/>
                  <a:t> where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Or if he received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en-US" sz="1800" dirty="0"/>
                  <a:t> already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Maintains last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en-US" sz="1800" dirty="0"/>
                  <a:t> received,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endParaRPr lang="en-US" altLang="en-US" sz="1800" dirty="0"/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Initiator (Alice) does not need </a:t>
                </a:r>
                <a:r>
                  <a:rPr lang="en-US" altLang="en-US" sz="1800" b="1" dirty="0"/>
                  <a:t>any</a:t>
                </a:r>
                <a:r>
                  <a:rPr lang="en-US" altLang="en-US" sz="1800" dirty="0"/>
                  <a:t> state, when can Bob discard his?</a:t>
                </a:r>
                <a:endParaRPr lang="en-US" altLang="en-US" sz="1800" b="1" dirty="0">
                  <a:solidFill>
                    <a:schemeClr val="tx1"/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  <a:blipFill>
                <a:blip r:embed="rId3"/>
                <a:stretch>
                  <a:fillRect t="-2857" b="-5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he-IL" altLang="he-IL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3C954C-9544-6942-93F6-DCA84C42A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787" y="3792893"/>
            <a:ext cx="6366469" cy="23729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DE8225-4255-4B49-B374-92A13B5BA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3029" y="2397479"/>
            <a:ext cx="1967824" cy="3130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7CDC58-2062-BB48-B2F2-4905DBA0F624}"/>
              </a:ext>
            </a:extLst>
          </p:cNvPr>
          <p:cNvSpPr txBox="1"/>
          <p:nvPr/>
        </p:nvSpPr>
        <p:spPr>
          <a:xfrm>
            <a:off x="7500256" y="4956238"/>
            <a:ext cx="163368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Remember </a:t>
            </a:r>
            <a:r>
              <a:rPr lang="en-US" alt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en-US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he-I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31363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8388</TotalTime>
  <Words>2572</Words>
  <Application>Microsoft Macintosh PowerPoint</Application>
  <PresentationFormat>On-screen Show (4:3)</PresentationFormat>
  <Paragraphs>369</Paragraphs>
  <Slides>34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Cambria Math</vt:lpstr>
      <vt:lpstr>Garamond</vt:lpstr>
      <vt:lpstr>Symbol</vt:lpstr>
      <vt:lpstr>Times New Roman</vt:lpstr>
      <vt:lpstr>Wingdings</vt:lpstr>
      <vt:lpstr>Office Theme</vt:lpstr>
      <vt:lpstr>CSE 3400 - Introduction to Computer &amp; Network Security  (aka: Introduction to Cybersecurity)  Lecture 9 Shared Key Protocols – Part II </vt:lpstr>
      <vt:lpstr>Outline</vt:lpstr>
      <vt:lpstr>   Handshake Protocols Extensions  </vt:lpstr>
      <vt:lpstr>Authenticated Request-Response Protocols</vt:lpstr>
      <vt:lpstr>Authenticated Request-Response Protocols</vt:lpstr>
      <vt:lpstr>2PP-RR</vt:lpstr>
      <vt:lpstr>2RT-2PP</vt:lpstr>
      <vt:lpstr>Counter-Based Authenticated RR</vt:lpstr>
      <vt:lpstr>Time-Based Authenticated RR</vt:lpstr>
      <vt:lpstr>2RT-2PP with Confidentiality</vt:lpstr>
      <vt:lpstr>2PP Key Exchange Protocol</vt:lpstr>
      <vt:lpstr>   Key Distribution Centers (KDCs)  Establish a shared key between two or more entities, usually with the help of a trusted third party referred to as KDC</vt:lpstr>
      <vt:lpstr>Key Distribution Center (KDC)</vt:lpstr>
      <vt:lpstr>The Kerberos KDC Protocol</vt:lpstr>
      <vt:lpstr>The GSM Handshake Protocol</vt:lpstr>
      <vt:lpstr>PowerPoint Presentation</vt:lpstr>
      <vt:lpstr>Attacks on GSM </vt:lpstr>
      <vt:lpstr>Visited-network Impersonation Attack</vt:lpstr>
      <vt:lpstr>GSM Ciphersuites Downgrade Attack</vt:lpstr>
      <vt:lpstr>PowerPoint Presentation</vt:lpstr>
      <vt:lpstr>Cipher mode messages, negotiation</vt:lpstr>
      <vt:lpstr>GSM ciphersuite facts: for fun and profit</vt:lpstr>
      <vt:lpstr>Simplified Downgrade Attack</vt:lpstr>
      <vt:lpstr>Simplified downgrade attack - Fails</vt:lpstr>
      <vt:lpstr>Real Downgrade Attack </vt:lpstr>
      <vt:lpstr>   Improving Resiliency to Key Exposure  </vt:lpstr>
      <vt:lpstr>Forward Secrecy I</vt:lpstr>
      <vt:lpstr>Forward Secrecy II</vt:lpstr>
      <vt:lpstr>Recover Security</vt:lpstr>
      <vt:lpstr>Recover Security (RS)</vt:lpstr>
      <vt:lpstr>Stronger Notion of Resiliency </vt:lpstr>
      <vt:lpstr>Resiliency Notions: Shared + Public Key</vt:lpstr>
      <vt:lpstr>Covered Material From the Textbook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Cryptanalysis-tolerant Hashing and Commitment</dc:title>
  <dc:creator>Amir Herzberg</dc:creator>
  <cp:lastModifiedBy>Ghada Almashaqbeh</cp:lastModifiedBy>
  <cp:revision>46</cp:revision>
  <cp:lastPrinted>2021-03-16T13:12:56Z</cp:lastPrinted>
  <dcterms:created xsi:type="dcterms:W3CDTF">2003-03-23T06:19:47Z</dcterms:created>
  <dcterms:modified xsi:type="dcterms:W3CDTF">2021-03-16T14:48:46Z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